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Raleway"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9FDB82-491A-4A43-A6E3-20C3D276485C}">
  <a:tblStyle styleId="{ED9FDB82-491A-4A43-A6E3-20C3D276485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2B01671-79B5-48A5-97E1-5DA35E403D5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380" autoAdjust="0"/>
  </p:normalViewPr>
  <p:slideViewPr>
    <p:cSldViewPr snapToGrid="0">
      <p:cViewPr varScale="1">
        <p:scale>
          <a:sx n="64" d="100"/>
          <a:sy n="64" d="100"/>
        </p:scale>
        <p:origin x="28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olneynetballclub@gmail.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asyfundraising.org.uk/causes/onclub/"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from Karena</a:t>
            </a:r>
            <a:endParaRPr/>
          </a:p>
        </p:txBody>
      </p:sp>
      <p:sp>
        <p:nvSpPr>
          <p:cNvPr id="61" name="Google Shape;61;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Summary: </a:t>
            </a:r>
            <a:endParaRPr/>
          </a:p>
        </p:txBody>
      </p:sp>
      <p:sp>
        <p:nvSpPr>
          <p:cNvPr id="150" name="Google Shape;150;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Char char="•"/>
            </a:pPr>
            <a:r>
              <a:rPr lang="en-GB" sz="1800"/>
              <a:t>Great season, Finished 2nd in MKINL Div 2.  Now have a play off next week vs second to last placed team in Div 1.  We’ll struggle to field a team so may not be promoted, but they deserved it.</a:t>
            </a:r>
            <a:endParaRPr sz="1400">
              <a:latin typeface="Arial"/>
              <a:ea typeface="Arial"/>
              <a:cs typeface="Arial"/>
              <a:sym typeface="Arial"/>
            </a:endParaRPr>
          </a:p>
          <a:p>
            <a:pPr marL="285750" lvl="0" indent="-285750" algn="l" rtl="0">
              <a:spcBef>
                <a:spcPts val="0"/>
              </a:spcBef>
              <a:spcAft>
                <a:spcPts val="0"/>
              </a:spcAft>
              <a:buClr>
                <a:schemeClr val="dk1"/>
              </a:buClr>
              <a:buSzPts val="1800"/>
              <a:buChar char="•"/>
            </a:pPr>
            <a:r>
              <a:rPr lang="en-GB" sz="1800"/>
              <a:t>Not always easy to field a team over the last few months (long season into exams) and had some great support from U16s</a:t>
            </a:r>
            <a:endParaRPr sz="1400">
              <a:latin typeface="Arial"/>
              <a:ea typeface="Arial"/>
              <a:cs typeface="Arial"/>
              <a:sym typeface="Arial"/>
            </a:endParaRPr>
          </a:p>
          <a:p>
            <a:pPr marL="285750" lvl="0" indent="-285750" algn="l" rtl="0">
              <a:spcBef>
                <a:spcPts val="0"/>
              </a:spcBef>
              <a:spcAft>
                <a:spcPts val="0"/>
              </a:spcAft>
              <a:buClr>
                <a:schemeClr val="dk1"/>
              </a:buClr>
              <a:buSzPts val="1800"/>
              <a:buChar char="•"/>
            </a:pPr>
            <a:r>
              <a:rPr lang="en-GB" sz="1800"/>
              <a:t>Gelled well as a team with some core strength in each third of the court and breadth of skills to cover shooting and defending vacancies when needed.  We just didnt have the consistency of a strong partnered shooting circle or defending circle for the last few/key matches and the top placed team had a very good tall GS.</a:t>
            </a:r>
            <a:endParaRPr sz="1800"/>
          </a:p>
          <a:p>
            <a:pPr marL="285750" lvl="0" indent="-285750" algn="l" rtl="0">
              <a:spcBef>
                <a:spcPts val="0"/>
              </a:spcBef>
              <a:spcAft>
                <a:spcPts val="0"/>
              </a:spcAft>
              <a:buClr>
                <a:schemeClr val="dk1"/>
              </a:buClr>
              <a:buSzPts val="1800"/>
              <a:buChar char="•"/>
            </a:pPr>
            <a:r>
              <a:rPr lang="en-GB" sz="1800"/>
              <a:t>Call out to the following: POM awards most often to liberty, scarlett and millie and was great to have Polly back in defence for us this year.  We’ll also lose Mia, Molly, Scarlett, Ffion and Hannah - so a big thank you to them.  Good luck with your results and hope you continue your netball wherever you go next.</a:t>
            </a:r>
            <a:endParaRPr sz="1800"/>
          </a:p>
          <a:p>
            <a:pPr marL="285750" lvl="0" indent="-285750" algn="l" rtl="0">
              <a:spcBef>
                <a:spcPts val="0"/>
              </a:spcBef>
              <a:spcAft>
                <a:spcPts val="0"/>
              </a:spcAft>
              <a:buClr>
                <a:schemeClr val="dk1"/>
              </a:buClr>
              <a:buSzPts val="1800"/>
              <a:buChar char="•"/>
            </a:pPr>
            <a:r>
              <a:rPr lang="en-GB" sz="1800"/>
              <a:t>Really enjoyed seeing this young team play strong fast netball, their versatility on court, and learn to play under pressure from some tougher teams.  Even allowed me to get a few games in.  Well done Whites, proud of you.</a:t>
            </a:r>
            <a:endParaRPr sz="1800"/>
          </a:p>
        </p:txBody>
      </p:sp>
      <p:sp>
        <p:nvSpPr>
          <p:cNvPr id="159" name="Google Shape;159;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Char char="•"/>
            </a:pPr>
            <a:r>
              <a:rPr lang="en-GB" sz="1800"/>
              <a:t>Finished bottom of the MKINL prem league</a:t>
            </a:r>
            <a:endParaRPr sz="1400">
              <a:latin typeface="Arial"/>
              <a:ea typeface="Arial"/>
              <a:cs typeface="Arial"/>
              <a:sym typeface="Arial"/>
            </a:endParaRPr>
          </a:p>
          <a:p>
            <a:pPr marL="285750" lvl="0" indent="-285750" algn="l" rtl="0">
              <a:spcBef>
                <a:spcPts val="0"/>
              </a:spcBef>
              <a:spcAft>
                <a:spcPts val="0"/>
              </a:spcAft>
              <a:buClr>
                <a:schemeClr val="dk1"/>
              </a:buClr>
              <a:buSzPts val="1800"/>
              <a:buChar char="•"/>
            </a:pPr>
            <a:r>
              <a:rPr lang="en-GB" sz="1800"/>
              <a:t>Injuries affected the team but breadth of skills enabled a variety of players to take shooting roles</a:t>
            </a:r>
            <a:endParaRPr sz="1400">
              <a:latin typeface="Arial"/>
              <a:ea typeface="Arial"/>
              <a:cs typeface="Arial"/>
              <a:sym typeface="Arial"/>
            </a:endParaRPr>
          </a:p>
          <a:p>
            <a:pPr marL="285750" lvl="0" indent="-285750" algn="l" rtl="0">
              <a:spcBef>
                <a:spcPts val="0"/>
              </a:spcBef>
              <a:spcAft>
                <a:spcPts val="0"/>
              </a:spcAft>
              <a:buClr>
                <a:schemeClr val="dk1"/>
              </a:buClr>
              <a:buSzPts val="1800"/>
              <a:buChar char="•"/>
            </a:pPr>
            <a:r>
              <a:rPr lang="en-GB" sz="1800"/>
              <a:t>Skilled players and some great match play but difficult to compete at this level without a tall GS and all available to train together to work on the difficult elements of play</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69" name="Google Shape;169;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e426a534b9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e426a534b9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1e426a534b9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Olney Netball Club endorses talented players to trial for the County netball programme, which is the first step on the England Netball performance pathway.</a:t>
            </a:r>
            <a:endParaRPr/>
          </a:p>
          <a:p>
            <a:pPr marL="0" lvl="0" indent="0" algn="l" rtl="0">
              <a:lnSpc>
                <a:spcPct val="100000"/>
              </a:lnSpc>
              <a:spcBef>
                <a:spcPts val="0"/>
              </a:spcBef>
              <a:spcAft>
                <a:spcPts val="0"/>
              </a:spcAft>
              <a:buSzPts val="1400"/>
              <a:buNone/>
            </a:pPr>
            <a:r>
              <a:rPr lang="en-GB"/>
              <a:t>We are also a feeder club for girls to trial for Regional teams (MK Dons or MK Netters or Team Beds or Northants Storm) which then play in tougher leagues than the club teams.</a:t>
            </a:r>
            <a:endParaRPr/>
          </a:p>
          <a:p>
            <a:pPr marL="0" lvl="0" indent="0" algn="l" rtl="0">
              <a:lnSpc>
                <a:spcPct val="100000"/>
              </a:lnSpc>
              <a:spcBef>
                <a:spcPts val="0"/>
              </a:spcBef>
              <a:spcAft>
                <a:spcPts val="0"/>
              </a:spcAft>
              <a:buSzPts val="1400"/>
              <a:buNone/>
            </a:pPr>
            <a:r>
              <a:rPr lang="en-GB"/>
              <a:t>From this exposure some may then trial and get into franchise or superleague programmes e.g. for London Pulse, Saracen Mavericks or Loughborough Lightning.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are very proud of all our players, and would like to congratulate those that got selected for County this past year……..</a:t>
            </a:r>
            <a:endParaRPr/>
          </a:p>
          <a:p>
            <a:pPr marL="0" lvl="0" indent="0" algn="l" rtl="0">
              <a:lnSpc>
                <a:spcPct val="100000"/>
              </a:lnSpc>
              <a:spcBef>
                <a:spcPts val="0"/>
              </a:spcBef>
              <a:spcAft>
                <a:spcPts val="0"/>
              </a:spcAft>
              <a:buSzPts val="1400"/>
              <a:buNone/>
            </a:pPr>
            <a:r>
              <a:rPr lang="en-GB"/>
              <a:t>And Emily Wyatt who has been  training with London Pulse.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 if you want any more information on this please talk to Mandy Mistlin.  She is now the Beds County Performance Lead (running the county programme there) and a Regional Coach with Team Beds .</a:t>
            </a:r>
            <a:endParaRPr/>
          </a:p>
        </p:txBody>
      </p:sp>
      <p:sp>
        <p:nvSpPr>
          <p:cNvPr id="186" name="Google Shape;186;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92100" algn="l" rtl="0">
              <a:spcBef>
                <a:spcPts val="0"/>
              </a:spcBef>
              <a:spcAft>
                <a:spcPts val="0"/>
              </a:spcAft>
              <a:buClr>
                <a:schemeClr val="dk1"/>
              </a:buClr>
              <a:buSzPts val="1500"/>
              <a:buAutoNum type="arabicPeriod"/>
            </a:pPr>
            <a:r>
              <a:rPr lang="en-GB" sz="1500">
                <a:latin typeface="Arial"/>
                <a:ea typeface="Arial"/>
                <a:cs typeface="Arial"/>
                <a:sym typeface="Arial"/>
              </a:rPr>
              <a:t>Slow responses on Spond and last minute changes meaning coaches have to put a lot of time in trying to sort teams every week.   </a:t>
            </a:r>
            <a:br>
              <a:rPr lang="en-GB" sz="1500">
                <a:latin typeface="Arial"/>
                <a:ea typeface="Arial"/>
                <a:cs typeface="Arial"/>
                <a:sym typeface="Arial"/>
              </a:rPr>
            </a:br>
            <a:r>
              <a:rPr lang="en-GB" sz="1500">
                <a:latin typeface="Arial"/>
                <a:ea typeface="Arial"/>
                <a:cs typeface="Arial"/>
                <a:sym typeface="Arial"/>
              </a:rPr>
              <a:t>This is the one thing we ask of you, Please RESPOND quickly on SPOND.  It saves us a lot of time and stress.</a:t>
            </a:r>
            <a:endParaRPr sz="1500">
              <a:latin typeface="Arial"/>
              <a:ea typeface="Arial"/>
              <a:cs typeface="Arial"/>
              <a:sym typeface="Arial"/>
            </a:endParaRPr>
          </a:p>
          <a:p>
            <a:pPr marL="285750" lvl="0" indent="-292100" algn="l" rtl="0">
              <a:spcBef>
                <a:spcPts val="0"/>
              </a:spcBef>
              <a:spcAft>
                <a:spcPts val="0"/>
              </a:spcAft>
              <a:buClr>
                <a:schemeClr val="dk1"/>
              </a:buClr>
              <a:buSzPts val="1500"/>
              <a:buAutoNum type="arabicPeriod"/>
            </a:pPr>
            <a:r>
              <a:rPr lang="en-GB" sz="1500">
                <a:latin typeface="Arial"/>
                <a:ea typeface="Arial"/>
                <a:cs typeface="Arial"/>
                <a:sym typeface="Arial"/>
              </a:rPr>
              <a:t>Leagues and Venues: Benham league under new management, some hiccups and limited match play for younger age groups</a:t>
            </a:r>
            <a:br>
              <a:rPr lang="en-GB" sz="1500">
                <a:latin typeface="Arial"/>
                <a:ea typeface="Arial"/>
                <a:cs typeface="Arial"/>
                <a:sym typeface="Arial"/>
              </a:rPr>
            </a:br>
            <a:r>
              <a:rPr lang="en-GB" sz="1500">
                <a:latin typeface="Arial"/>
                <a:ea typeface="Arial"/>
                <a:cs typeface="Arial"/>
                <a:sym typeface="Arial"/>
              </a:rPr>
              <a:t>MKINL leagues some venue issues, longer season, no summer league.  Our own venue is only one court, so when we have a lot of girls at training we don’t have a lot of room to occupy the girls when not on court.</a:t>
            </a:r>
            <a:endParaRPr sz="1500">
              <a:latin typeface="Arial"/>
              <a:ea typeface="Arial"/>
              <a:cs typeface="Arial"/>
              <a:sym typeface="Arial"/>
            </a:endParaRPr>
          </a:p>
          <a:p>
            <a:pPr marL="285750" lvl="0" indent="-292100" algn="l" rtl="0">
              <a:spcBef>
                <a:spcPts val="0"/>
              </a:spcBef>
              <a:spcAft>
                <a:spcPts val="0"/>
              </a:spcAft>
              <a:buClr>
                <a:schemeClr val="dk1"/>
              </a:buClr>
              <a:buSzPts val="1500"/>
              <a:buAutoNum type="arabicPeriod"/>
            </a:pPr>
            <a:r>
              <a:rPr lang="en-GB" sz="1500">
                <a:latin typeface="Arial"/>
                <a:ea typeface="Arial"/>
                <a:cs typeface="Arial"/>
                <a:sym typeface="Arial"/>
              </a:rPr>
              <a:t>Coach availability and time: we have been building our coaching squad but a number of us have other teams and coaching commitments.  This season not been able to arrange umpiring or basketball training visits, so we’ll try again this season.  If anyone has contacts and wants to arrange this let us know.  Also hoped to plan a year 4 taster and would like to run back to netball for adults.  We’ll keep reviewing how we can deliver more.</a:t>
            </a:r>
            <a:endParaRPr sz="1500">
              <a:latin typeface="Arial"/>
              <a:ea typeface="Arial"/>
              <a:cs typeface="Arial"/>
              <a:sym typeface="Arial"/>
            </a:endParaRPr>
          </a:p>
          <a:p>
            <a:pPr marL="285750" lvl="0" indent="-196850" algn="l" rtl="0">
              <a:spcBef>
                <a:spcPts val="0"/>
              </a:spcBef>
              <a:spcAft>
                <a:spcPts val="0"/>
              </a:spcAft>
              <a:buClr>
                <a:schemeClr val="dk1"/>
              </a:buClr>
              <a:buSzPts val="1400"/>
              <a:buFont typeface="Arial"/>
              <a:buNone/>
            </a:pPr>
            <a:endParaRPr sz="900">
              <a:latin typeface="Arial"/>
              <a:ea typeface="Arial"/>
              <a:cs typeface="Arial"/>
              <a:sym typeface="Arial"/>
            </a:endParaRPr>
          </a:p>
          <a:p>
            <a:pPr marL="0" lvl="0" indent="0" algn="l" rtl="0">
              <a:lnSpc>
                <a:spcPct val="100000"/>
              </a:lnSpc>
              <a:spcBef>
                <a:spcPts val="0"/>
              </a:spcBef>
              <a:spcAft>
                <a:spcPts val="0"/>
              </a:spcAft>
              <a:buSzPts val="1400"/>
              <a:buNone/>
            </a:pPr>
            <a:endParaRPr sz="900">
              <a:latin typeface="Arial"/>
              <a:ea typeface="Arial"/>
              <a:cs typeface="Arial"/>
              <a:sym typeface="Arial"/>
            </a:endParaRPr>
          </a:p>
        </p:txBody>
      </p:sp>
      <p:sp>
        <p:nvSpPr>
          <p:cNvPr id="197" name="Google Shape;197;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Because of the increased numbers we now have in the club and a change of coaches we need to revise our training plan for the new season.  </a:t>
            </a:r>
            <a:br>
              <a:rPr lang="en-GB"/>
            </a:br>
            <a:r>
              <a:rPr lang="en-GB"/>
              <a:t>We propose to combine the Year 6’s and Year 7’s as they are all ‘netball’ ready, separating them from the Year 5’s who are coming in new to the club and not necessarily as familiar with netball, or with the same level of catching and movement skills.  Year 5s would be on a Wednesday at 5pm, the only slot the school has available.</a:t>
            </a:r>
            <a:endParaRPr/>
          </a:p>
          <a:p>
            <a:pPr marL="0" lvl="0" indent="0" algn="l" rtl="0">
              <a:spcBef>
                <a:spcPts val="0"/>
              </a:spcBef>
              <a:spcAft>
                <a:spcPts val="0"/>
              </a:spcAft>
              <a:buNone/>
            </a:pPr>
            <a:r>
              <a:rPr lang="en-GB"/>
              <a:t>We will combine the U13/u14s together in training as they will both play in the U14 league.  We have a big cohort now in u16 of u15s and u16s who will play as one team in the U16 league.</a:t>
            </a:r>
            <a:endParaRPr/>
          </a:p>
          <a:p>
            <a:pPr marL="0" lvl="0" indent="0" algn="l" rtl="0">
              <a:spcBef>
                <a:spcPts val="0"/>
              </a:spcBef>
              <a:spcAft>
                <a:spcPts val="0"/>
              </a:spcAft>
              <a:buNone/>
            </a:pPr>
            <a:r>
              <a:rPr lang="en-GB"/>
              <a:t>8-9pm will be for the Yr 12/13s and seniors who will then play for our adult teams.  Some selected players from the U16s will be invited to additionally train in this slot and play for the senior teams.</a:t>
            </a:r>
            <a:endParaRPr/>
          </a:p>
          <a:p>
            <a:pPr marL="0" lvl="0" indent="0" algn="l" rtl="0">
              <a:spcBef>
                <a:spcPts val="0"/>
              </a:spcBef>
              <a:spcAft>
                <a:spcPts val="0"/>
              </a:spcAft>
              <a:buNone/>
            </a:pPr>
            <a:endParaRPr/>
          </a:p>
          <a:p>
            <a:pPr marL="0" lvl="0" indent="0" algn="l" rtl="0">
              <a:spcBef>
                <a:spcPts val="0"/>
              </a:spcBef>
              <a:spcAft>
                <a:spcPts val="0"/>
              </a:spcAft>
              <a:buNone/>
            </a:pPr>
            <a:r>
              <a:rPr lang="en-GB"/>
              <a:t>We have a much bigger coaching squad now, so will work out who will coach what over the next few months.  This is great as it means we can cover each other and offer the players a different coaching perspective from different coaches.    Our ask of you, Please remember that we are all volunteers and that the club wouldn’t run without these amazing people.</a:t>
            </a:r>
            <a:endParaRPr/>
          </a:p>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As well as the coaches, our Team Managers are also volunteers.</a:t>
            </a:r>
            <a:endParaRPr/>
          </a:p>
          <a:p>
            <a:pPr marL="0" lvl="0" indent="0" algn="l" rtl="0">
              <a:lnSpc>
                <a:spcPct val="100000"/>
              </a:lnSpc>
              <a:spcBef>
                <a:spcPts val="0"/>
              </a:spcBef>
              <a:spcAft>
                <a:spcPts val="0"/>
              </a:spcAft>
              <a:buSzPts val="1400"/>
              <a:buNone/>
            </a:pPr>
            <a:r>
              <a:rPr lang="en-GB"/>
              <a:t>They help the coaches manage the teams on match days.  Corralling the players, messaging, ensuring we have bibs and balls and first aid kits and doing any paperwork required of the teams.</a:t>
            </a:r>
            <a:endParaRPr/>
          </a:p>
          <a:p>
            <a:pPr marL="0" lvl="0" indent="0" algn="l" rtl="0">
              <a:lnSpc>
                <a:spcPct val="100000"/>
              </a:lnSpc>
              <a:spcBef>
                <a:spcPts val="0"/>
              </a:spcBef>
              <a:spcAft>
                <a:spcPts val="0"/>
              </a:spcAft>
              <a:buSzPts val="1400"/>
              <a:buNone/>
            </a:pPr>
            <a:r>
              <a:rPr lang="en-GB"/>
              <a:t>Thank you to all those that are moving up with their children to be TM for the next age group up.  We will have a vacancy for the U11 Yr 5’s which will come from a new recruit.  If you would be willing to be TM for U12s or U14 Meteors (Y9) please let us know</a:t>
            </a:r>
            <a:endParaRPr/>
          </a:p>
          <a:p>
            <a:pPr marL="0" lvl="0" indent="0" algn="l" rtl="0">
              <a:lnSpc>
                <a:spcPct val="100000"/>
              </a:lnSpc>
              <a:spcBef>
                <a:spcPts val="0"/>
              </a:spcBef>
              <a:spcAft>
                <a:spcPts val="0"/>
              </a:spcAft>
              <a:buSzPts val="1400"/>
              <a:buNone/>
            </a:pPr>
            <a:endParaRPr/>
          </a:p>
        </p:txBody>
      </p:sp>
      <p:sp>
        <p:nvSpPr>
          <p:cNvPr id="228" name="Google Shape;228;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55fa461af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55fa461af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We need this so that we know numbers in the different age groups, for training plans, recruitment, number of teams to enter into leagues and budgeting</a:t>
            </a:r>
            <a:endParaRPr/>
          </a:p>
        </p:txBody>
      </p:sp>
      <p:sp>
        <p:nvSpPr>
          <p:cNvPr id="236" name="Google Shape;236;g255fa461af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e426a534b9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e426a534b9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1e426a534b9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 name="Google Shape;7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started the year with a healthy opening balance but expected much greater outlay on expenditure.  We have maxed out on number of players the club can accommodate so we benefited from more fees in, but as you can see our expenditure is still greater than our income.  We also benefited this year from a bursary from North Bucks county against our coach development costs, sponsorship from the Cherry Tree for our AGM/trophies and a lot of holidays in May where we didn’t pay court hire!!</a:t>
            </a: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r>
              <a:rPr lang="en-GB"/>
              <a:t>We do have increases in court hire costs, and we’ll have an extra session to pay for (as you’ve seen from the training plans)  and league entry fees for next season will go up, but we will offset those against the larger starting balance we’ll have.  which means no increase in 2023-2024 Club fees .   We will also be using any remaining  balance against coach and umpire development and guest coaches to benefit the players.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1" name="Google Shape;251;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 The netball fees for 2023-2024 season that you need to pay are divided into two.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GB"/>
              <a:t>The first part of the fees is what you pay to Olney Netball Club.  Just a reminder: This pays for us to hire training venues, enter leagues, pay match fees, pay for coaches and umpires, their professional qualifications, buy training equipment and match dresses and admin bits and bobs.  It is a one-off annual fee and we don’t ask you for any other payments during the year.  </a:t>
            </a:r>
            <a:endParaRPr/>
          </a:p>
          <a:p>
            <a:pPr marL="0" lvl="0" indent="0" algn="l" rtl="0">
              <a:lnSpc>
                <a:spcPct val="100000"/>
              </a:lnSpc>
              <a:spcBef>
                <a:spcPts val="0"/>
              </a:spcBef>
              <a:spcAft>
                <a:spcPts val="0"/>
              </a:spcAft>
              <a:buClr>
                <a:schemeClr val="dk1"/>
              </a:buClr>
              <a:buSzPts val="1100"/>
              <a:buFont typeface="Arial"/>
              <a:buNone/>
            </a:pPr>
            <a:r>
              <a:rPr lang="en-GB"/>
              <a:t>We propose to keep the fees the same for next season.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second fee you need to pay is for England Netball Membership.    This one you pay direct to England Netball (via the Engage system) - you’ll usually get an email reminder from them for this.</a:t>
            </a:r>
            <a:endParaRPr/>
          </a:p>
          <a:p>
            <a:pPr marL="0" lvl="0" indent="0" algn="l" rtl="0">
              <a:lnSpc>
                <a:spcPct val="100000"/>
              </a:lnSpc>
              <a:spcBef>
                <a:spcPts val="0"/>
              </a:spcBef>
              <a:spcAft>
                <a:spcPts val="0"/>
              </a:spcAft>
              <a:buSzPts val="1400"/>
              <a:buNone/>
            </a:pPr>
            <a:r>
              <a:rPr lang="en-GB"/>
              <a:t>This payment consists of 3 parts, a fee for England Netball based on age, a small fee for the County your Club is in (North Bucks) and a small fee for the Region (South).</a:t>
            </a:r>
            <a:endParaRPr/>
          </a:p>
          <a:p>
            <a:pPr marL="0" lvl="0" indent="0" algn="l" rtl="0">
              <a:lnSpc>
                <a:spcPct val="100000"/>
              </a:lnSpc>
              <a:spcBef>
                <a:spcPts val="0"/>
              </a:spcBef>
              <a:spcAft>
                <a:spcPts val="0"/>
              </a:spcAft>
              <a:buSzPts val="1400"/>
              <a:buNone/>
            </a:pPr>
            <a:r>
              <a:rPr lang="en-GB"/>
              <a:t>Both North Bucks and South Region have waived their fees again this year, EN have raised their fee a bit.  Importantly, this includes EN insurance.  You also get reductions on courses, tickets, and things with partner agencies.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EN Membership for All TMs and coaches is paid for by the club, in lieu of the role they play.  Coaches with children in the club will not be charged ONC club fees, in lieu of their coaching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will issue all information ON SPOND to remind you of payments for fees.  If anyone is going to struggle with ONC payments and needs a payment schedule please contact our treasurer, mandy Mistlin at </a:t>
            </a:r>
            <a:r>
              <a:rPr lang="en-GB" u="sng">
                <a:solidFill>
                  <a:schemeClr val="hlink"/>
                </a:solidFill>
                <a:hlinkClick r:id="rId3"/>
              </a:rPr>
              <a:t>olneynetballclub@gmail.com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8" name="Google Shape;258;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Not needed any specific fundraising this year, like we did for kit last year.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Easyfundraising is 24/7 fundraising boost that costs us nothing.  All you have to do is sign up to our fund “olney netball club” and activate the donation reminder, then whenever you are online shopping you will be told if you can earn a free donation.  You click on that pop up, you carry on shopping as normal and we get a free donation.  </a:t>
            </a:r>
            <a:endParaRPr/>
          </a:p>
          <a:p>
            <a:pPr marL="0" lvl="0" indent="0" algn="l" rtl="0">
              <a:lnSpc>
                <a:spcPct val="100000"/>
              </a:lnSpc>
              <a:spcBef>
                <a:spcPts val="0"/>
              </a:spcBef>
              <a:spcAft>
                <a:spcPts val="0"/>
              </a:spcAft>
              <a:buSzPts val="1400"/>
              <a:buNone/>
            </a:pPr>
            <a:r>
              <a:rPr lang="en-GB"/>
              <a:t>ONC has 94 players, with parents/guardians, grandparents etc and yet only 43 people have signed up and support us through their online shopping habits.  This can really mount up for us if you’re booking holidays, paying insurance, travelling with work etc, so please consider doing this.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PLEASE SIGN UP using this link.   </a:t>
            </a:r>
            <a:r>
              <a:rPr lang="en-GB" u="sng">
                <a:solidFill>
                  <a:schemeClr val="hlink"/>
                </a:solidFill>
                <a:hlinkClick r:id="rId3"/>
              </a:rPr>
              <a:t>https://www.easyfundraising.org.uk/causes/onclub/</a:t>
            </a:r>
            <a:r>
              <a:rPr lang="en-GB"/>
              <a:t>   We’ll repost it on spond after the AGM</a:t>
            </a:r>
            <a:endParaRPr/>
          </a:p>
        </p:txBody>
      </p:sp>
      <p:sp>
        <p:nvSpPr>
          <p:cNvPr id="272" name="Google Shape;272;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As you may know, the Club pays for all dresses and we had a new supplier and design this year.  We also now have an online shop, courtesy of OSO Sport, where you can purchase a number of branded items.</a:t>
            </a:r>
            <a:endParaRPr/>
          </a:p>
          <a:p>
            <a:pPr marL="0" lvl="0" indent="0" algn="l" rtl="0">
              <a:lnSpc>
                <a:spcPct val="100000"/>
              </a:lnSpc>
              <a:spcBef>
                <a:spcPts val="0"/>
              </a:spcBef>
              <a:spcAft>
                <a:spcPts val="0"/>
              </a:spcAft>
              <a:buSzPts val="1400"/>
              <a:buNone/>
            </a:pPr>
            <a:r>
              <a:rPr lang="en-GB"/>
              <a:t>Most popular have been training t shirts and hoodies.  </a:t>
            </a:r>
            <a:endParaRPr/>
          </a:p>
        </p:txBody>
      </p:sp>
      <p:sp>
        <p:nvSpPr>
          <p:cNvPr id="284" name="Google Shape;284;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4a03d479b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54a03d479b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254a03d479b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For the mandatory committee roles (Chair, VC/Safeguarding, Treasurer, Secretary) all incumbents are happy to stand for re-election.</a:t>
            </a:r>
            <a:endParaRPr/>
          </a:p>
          <a:p>
            <a:pPr marL="0" lvl="0" indent="0" algn="l" rtl="0">
              <a:lnSpc>
                <a:spcPct val="100000"/>
              </a:lnSpc>
              <a:spcBef>
                <a:spcPts val="0"/>
              </a:spcBef>
              <a:spcAft>
                <a:spcPts val="0"/>
              </a:spcAft>
              <a:buSzPts val="1400"/>
              <a:buNone/>
            </a:pPr>
            <a:r>
              <a:rPr lang="en-GB"/>
              <a:t>We have had a few new TMs take over teams this year and all are now happy to roll over to the next team up for the new season.</a:t>
            </a:r>
            <a:endParaRPr/>
          </a:p>
          <a:p>
            <a:pPr marL="0" lvl="0" indent="0" algn="l" rtl="0">
              <a:lnSpc>
                <a:spcPct val="100000"/>
              </a:lnSpc>
              <a:spcBef>
                <a:spcPts val="0"/>
              </a:spcBef>
              <a:spcAft>
                <a:spcPts val="0"/>
              </a:spcAft>
              <a:buSzPts val="1400"/>
              <a:buNone/>
            </a:pPr>
            <a:r>
              <a:rPr lang="en-GB"/>
              <a:t>Will need a new social media manager for the club.  Any volunteers?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committee were nominated and seconded and A majority vote supported the  re-election of candidates.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1" name="Google Shape;301;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need more Umpires.  If any girls 13+ would like to pick up a whistle and train as umpires and then umpire Olney junior league matches please let us know.  It pays!!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are also going to focus on helping establish and keep upskilling our coaches.  They all now have access to a coaching app to help with ideas and progressive skill drills.</a:t>
            </a:r>
            <a:endParaRPr/>
          </a:p>
          <a:p>
            <a:pPr marL="0" lvl="0" indent="0" algn="l" rtl="0">
              <a:lnSpc>
                <a:spcPct val="100000"/>
              </a:lnSpc>
              <a:spcBef>
                <a:spcPts val="0"/>
              </a:spcBef>
              <a:spcAft>
                <a:spcPts val="0"/>
              </a:spcAft>
              <a:buSzPts val="1400"/>
              <a:buNone/>
            </a:pPr>
            <a:r>
              <a:rPr lang="en-GB"/>
              <a:t>And we hope to invite some guest coaches to run our sessions, e.g. England Rose and Loughborough Lightning player Hannah Joseph, and Basketball coaches.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have the Netball world cup starting on….</a:t>
            </a:r>
            <a:r>
              <a:rPr lang="en-GB" sz="1300">
                <a:solidFill>
                  <a:srgbClr val="202124"/>
                </a:solidFill>
                <a:highlight>
                  <a:srgbClr val="FFFFFF"/>
                </a:highlight>
                <a:latin typeface="Arial"/>
                <a:ea typeface="Arial"/>
                <a:cs typeface="Arial"/>
                <a:sym typeface="Arial"/>
              </a:rPr>
              <a:t>Fri, Jul 28, 2023 - Sun, Aug 6, 2023. Sky Sports and NOW broadcasting every match </a:t>
            </a:r>
            <a:endParaRPr sz="2400">
              <a:solidFill>
                <a:srgbClr val="202124"/>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2400">
              <a:solidFill>
                <a:srgbClr val="202124"/>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GB"/>
              <a:t>If there is anything else you’d like to suggest or better yet, get involved with and organise, please let us know.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08" name="Google Shape;308;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KARENA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Now it’s time for our annual awards and I’m going to invite the coaches/captains to hand out that team’s awards, sponsored by the Cherry Tree.</a:t>
            </a:r>
            <a:endParaRPr/>
          </a:p>
        </p:txBody>
      </p:sp>
      <p:sp>
        <p:nvSpPr>
          <p:cNvPr id="330" name="Google Shape;330;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400">
                <a:latin typeface="Arial"/>
                <a:ea typeface="Arial"/>
                <a:cs typeface="Arial"/>
                <a:sym typeface="Arial"/>
              </a:rPr>
              <a:t>KARENA</a:t>
            </a:r>
            <a:endParaRPr sz="140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The Club continues to be popular and well populated</a:t>
            </a:r>
            <a:endParaRPr sz="1400">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Increased from 70 fee-paying members to 94 players</a:t>
            </a:r>
            <a:endParaRPr sz="1400">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We still have a Waiting list from Year 3 through to Year 11’s</a:t>
            </a:r>
            <a:endParaRPr sz="1400">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We aim to have a squad of 12 for a team and a max of 24 at training.  Max capacity is 96.  We always lose some girls to college/university and the girls move up year groups so we can mainly take new players in Year 5.  With training for Year 5’s on a different night we might be able to take some year 4s as well.</a:t>
            </a:r>
            <a:endParaRPr sz="140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We’ve entered more junior teams in the  Northampton Junior netball league at Benham to get them game play, and we have Milton Keynes Indoor league for our adults/young adults</a:t>
            </a:r>
            <a:endParaRPr sz="1400">
              <a:latin typeface="Arial"/>
              <a:ea typeface="Arial"/>
              <a:cs typeface="Arial"/>
              <a:sym typeface="Arial"/>
            </a:endParaRPr>
          </a:p>
          <a:p>
            <a:pPr marL="914400" lvl="1" indent="-317500" algn="l" rtl="0">
              <a:lnSpc>
                <a:spcPct val="100000"/>
              </a:lnSpc>
              <a:spcBef>
                <a:spcPts val="0"/>
              </a:spcBef>
              <a:spcAft>
                <a:spcPts val="0"/>
              </a:spcAft>
              <a:buSzPts val="1400"/>
              <a:buFont typeface="Arial"/>
              <a:buChar char="○"/>
            </a:pPr>
            <a:r>
              <a:rPr lang="en-GB" sz="1400">
                <a:latin typeface="Arial"/>
                <a:ea typeface="Arial"/>
                <a:cs typeface="Arial"/>
                <a:sym typeface="Arial"/>
              </a:rPr>
              <a:t>Both of these leagues require us to provide umpires, so if anyone would like to learn to umpire please let us know.  You can start on the Into Officiating course at 13.</a:t>
            </a:r>
            <a:endParaRPr sz="140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Performance in leagues was mixed</a:t>
            </a:r>
            <a:endParaRPr sz="1400">
              <a:latin typeface="Arial"/>
              <a:ea typeface="Arial"/>
              <a:cs typeface="Arial"/>
              <a:sym typeface="Arial"/>
            </a:endParaRPr>
          </a:p>
          <a:p>
            <a:pPr marL="914400" lvl="1"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Most of our teams finished low in the tables, except for U12s team and our U16s who finished mid table, and our Olney White team who came 2nd in their league.   </a:t>
            </a:r>
            <a:endParaRPr sz="1400">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sz="1400">
                <a:latin typeface="Arial"/>
                <a:ea typeface="Arial"/>
                <a:cs typeface="Arial"/>
                <a:sym typeface="Arial"/>
              </a:rPr>
              <a:t>New Coaches</a:t>
            </a:r>
            <a:endParaRPr sz="1400">
              <a:latin typeface="Arial"/>
              <a:ea typeface="Arial"/>
              <a:cs typeface="Arial"/>
              <a:sym typeface="Arial"/>
            </a:endParaRPr>
          </a:p>
          <a:p>
            <a:pPr marL="914400" lvl="1" indent="-317500" algn="l" rtl="0">
              <a:lnSpc>
                <a:spcPct val="100000"/>
              </a:lnSpc>
              <a:spcBef>
                <a:spcPts val="0"/>
              </a:spcBef>
              <a:spcAft>
                <a:spcPts val="0"/>
              </a:spcAft>
              <a:buSzPts val="1400"/>
              <a:buFont typeface="Arial"/>
              <a:buChar char="○"/>
            </a:pPr>
            <a:r>
              <a:rPr lang="en-GB" sz="1400">
                <a:latin typeface="Arial"/>
                <a:ea typeface="Arial"/>
                <a:cs typeface="Arial"/>
                <a:sym typeface="Arial"/>
              </a:rPr>
              <a:t>Absolutely brilliant news that we now have 5 newly qualified Level 1 Netball coaches, who have been running the Year 5&amp;6 sessions with Karena, and assisting Yvonne with the U12/U14/U16s.   This has really helped us to spread the load for training and matches.  Looking forward to seeing if anyone would like to advance to their Level 2. </a:t>
            </a:r>
            <a:endParaRPr sz="1400">
              <a:latin typeface="Arial"/>
              <a:ea typeface="Arial"/>
              <a:cs typeface="Arial"/>
              <a:sym typeface="Arial"/>
            </a:endParaRPr>
          </a:p>
          <a:p>
            <a:pPr marL="914400" lvl="1" indent="-317500" algn="l" rtl="0">
              <a:lnSpc>
                <a:spcPct val="100000"/>
              </a:lnSpc>
              <a:spcBef>
                <a:spcPts val="0"/>
              </a:spcBef>
              <a:spcAft>
                <a:spcPts val="0"/>
              </a:spcAft>
              <a:buSzPts val="1400"/>
              <a:buFont typeface="Arial"/>
              <a:buChar char="○"/>
            </a:pPr>
            <a:r>
              <a:rPr lang="en-GB" sz="1400">
                <a:latin typeface="Arial"/>
                <a:ea typeface="Arial"/>
                <a:cs typeface="Arial"/>
                <a:sym typeface="Arial"/>
              </a:rPr>
              <a:t>Sadly, we are also saying goodbye to our Level 2 coach Yvonne, who has played with ONC for 17 years and more recently coached our U12/u14/u16.  She is taking back some personal time and focusing on performance coaching.  A huge Thank you for your time and commitment.  We wish you well with your new pursuits.</a:t>
            </a:r>
            <a:endParaRPr/>
          </a:p>
        </p:txBody>
      </p:sp>
      <p:sp>
        <p:nvSpPr>
          <p:cNvPr id="84" name="Google Shape;8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532c0ef09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532c0ef09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g2532c0ef09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 have selected the most improved across the whole senior squad and then have Coach’s player and PP for each of Purple and white.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Most Improved:   The winner is the same player as last year, because she has continued to develop her game and her strengths, picking up interceptions, blocking her player out of the game and using her speed to attack through court.</a:t>
            </a:r>
            <a:endParaRPr/>
          </a:p>
          <a:p>
            <a:pPr marL="0" lvl="0" indent="0" algn="l" rtl="0">
              <a:lnSpc>
                <a:spcPct val="100000"/>
              </a:lnSpc>
              <a:spcBef>
                <a:spcPts val="0"/>
              </a:spcBef>
              <a:spcAft>
                <a:spcPts val="0"/>
              </a:spcAft>
              <a:buSzPts val="1400"/>
              <a:buNone/>
            </a:pPr>
            <a:r>
              <a:rPr lang="en-GB"/>
              <a:t>resulting in a number of Player of the Match awards from the opposition.</a:t>
            </a:r>
            <a:br>
              <a:rPr lang="en-GB"/>
            </a:br>
            <a:r>
              <a:rPr lang="en-GB"/>
              <a:t> Well done Millie.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Coach’s Player White:  this player is awesome.  She has such attack and drive and is always moving to be available in the circle and her finishing is sublime.  Ably assisted by her sister’s great feeding, it’s Liberty Young.</a:t>
            </a:r>
            <a:endParaRPr/>
          </a:p>
          <a:p>
            <a:pPr marL="0" lvl="0" indent="0" algn="l" rtl="0">
              <a:lnSpc>
                <a:spcPct val="100000"/>
              </a:lnSpc>
              <a:spcBef>
                <a:spcPts val="0"/>
              </a:spcBef>
              <a:spcAft>
                <a:spcPts val="0"/>
              </a:spcAft>
              <a:buSzPts val="1400"/>
              <a:buNone/>
            </a:pPr>
            <a:r>
              <a:rPr lang="en-GB"/>
              <a:t>Coach’s player Purple: Maddie Murphy</a:t>
            </a:r>
            <a:endParaRPr/>
          </a:p>
          <a:p>
            <a:pPr marL="0" lvl="0" indent="0" algn="l" rtl="0">
              <a:lnSpc>
                <a:spcPct val="100000"/>
              </a:lnSpc>
              <a:spcBef>
                <a:spcPts val="0"/>
              </a:spcBef>
              <a:spcAft>
                <a:spcPts val="0"/>
              </a:spcAft>
              <a:buSzPts val="1400"/>
              <a:buNone/>
            </a:pPr>
            <a:r>
              <a:rPr lang="en-GB"/>
              <a:t>Players’ Player for Olney White: Millie Corley</a:t>
            </a:r>
            <a:endParaRPr/>
          </a:p>
          <a:p>
            <a:pPr marL="0" lvl="0" indent="0" algn="l" rtl="0">
              <a:lnSpc>
                <a:spcPct val="100000"/>
              </a:lnSpc>
              <a:spcBef>
                <a:spcPts val="0"/>
              </a:spcBef>
              <a:spcAft>
                <a:spcPts val="0"/>
              </a:spcAft>
              <a:buSzPts val="1400"/>
              <a:buNone/>
            </a:pPr>
            <a:r>
              <a:rPr lang="en-GB"/>
              <a:t>Players’ Player for Olney Purple: Maddie Murphy</a:t>
            </a:r>
            <a:endParaRPr/>
          </a:p>
        </p:txBody>
      </p:sp>
      <p:sp>
        <p:nvSpPr>
          <p:cNvPr id="413" name="Google Shape;413;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e426a534b9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e426a534b9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1e426a534b9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Brilliant squad.  Great start on their netball journey</a:t>
            </a:r>
            <a:endParaRPr/>
          </a:p>
          <a:p>
            <a:pPr marL="0" lvl="0" indent="0" algn="l" rtl="0">
              <a:lnSpc>
                <a:spcPct val="100000"/>
              </a:lnSpc>
              <a:spcBef>
                <a:spcPts val="0"/>
              </a:spcBef>
              <a:spcAft>
                <a:spcPts val="0"/>
              </a:spcAft>
              <a:buSzPts val="1400"/>
              <a:buNone/>
            </a:pPr>
            <a:r>
              <a:rPr lang="en-GB"/>
              <a:t>Thanks to coaches Emily and Maria, and TMs and parents for your support</a:t>
            </a:r>
            <a:endParaRPr/>
          </a:p>
        </p:txBody>
      </p:sp>
      <p:sp>
        <p:nvSpPr>
          <p:cNvPr id="104" name="Google Shape;10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Summary: </a:t>
            </a:r>
            <a:endParaRPr/>
          </a:p>
        </p:txBody>
      </p:sp>
      <p:sp>
        <p:nvSpPr>
          <p:cNvPr id="122" name="Google Shape;122;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Summary: </a:t>
            </a:r>
            <a:endParaRPr/>
          </a:p>
        </p:txBody>
      </p:sp>
      <p:sp>
        <p:nvSpPr>
          <p:cNvPr id="132" name="Google Shape;132;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Summary: </a:t>
            </a:r>
            <a:endParaRPr/>
          </a:p>
        </p:txBody>
      </p:sp>
      <p:sp>
        <p:nvSpPr>
          <p:cNvPr id="141" name="Google Shape;141;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5" name="Google Shape;15;p2"/>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80700" y="3534800"/>
            <a:ext cx="8982600" cy="321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1"/>
          <p:cNvSpPr txBox="1">
            <a:spLocks noGrp="1"/>
          </p:cNvSpPr>
          <p:nvPr>
            <p:ph type="title" hasCustomPrompt="1"/>
          </p:nvPr>
        </p:nvSpPr>
        <p:spPr>
          <a:xfrm>
            <a:off x="311700" y="990668"/>
            <a:ext cx="8520600" cy="2675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Font typeface="Arial"/>
              <a:buNone/>
              <a:defRPr sz="12000">
                <a:latin typeface="Arial"/>
                <a:ea typeface="Arial"/>
                <a:cs typeface="Arial"/>
                <a:sym typeface="Arial"/>
              </a:defRPr>
            </a:lvl1pPr>
            <a:lvl2pPr lvl="1" algn="ctr">
              <a:lnSpc>
                <a:spcPct val="100000"/>
              </a:lnSpc>
              <a:spcBef>
                <a:spcPts val="0"/>
              </a:spcBef>
              <a:spcAft>
                <a:spcPts val="0"/>
              </a:spcAft>
              <a:buSzPts val="12000"/>
              <a:buFont typeface="Arial"/>
              <a:buNone/>
              <a:defRPr sz="12000">
                <a:latin typeface="Arial"/>
                <a:ea typeface="Arial"/>
                <a:cs typeface="Arial"/>
                <a:sym typeface="Arial"/>
              </a:defRPr>
            </a:lvl2pPr>
            <a:lvl3pPr lvl="2" algn="ctr">
              <a:lnSpc>
                <a:spcPct val="100000"/>
              </a:lnSpc>
              <a:spcBef>
                <a:spcPts val="0"/>
              </a:spcBef>
              <a:spcAft>
                <a:spcPts val="0"/>
              </a:spcAft>
              <a:buSzPts val="12000"/>
              <a:buFont typeface="Arial"/>
              <a:buNone/>
              <a:defRPr sz="12000">
                <a:latin typeface="Arial"/>
                <a:ea typeface="Arial"/>
                <a:cs typeface="Arial"/>
                <a:sym typeface="Arial"/>
              </a:defRPr>
            </a:lvl3pPr>
            <a:lvl4pPr lvl="3" algn="ctr">
              <a:lnSpc>
                <a:spcPct val="100000"/>
              </a:lnSpc>
              <a:spcBef>
                <a:spcPts val="0"/>
              </a:spcBef>
              <a:spcAft>
                <a:spcPts val="0"/>
              </a:spcAft>
              <a:buSzPts val="12000"/>
              <a:buFont typeface="Arial"/>
              <a:buNone/>
              <a:defRPr sz="12000">
                <a:latin typeface="Arial"/>
                <a:ea typeface="Arial"/>
                <a:cs typeface="Arial"/>
                <a:sym typeface="Arial"/>
              </a:defRPr>
            </a:lvl4pPr>
            <a:lvl5pPr lvl="4" algn="ctr">
              <a:lnSpc>
                <a:spcPct val="100000"/>
              </a:lnSpc>
              <a:spcBef>
                <a:spcPts val="0"/>
              </a:spcBef>
              <a:spcAft>
                <a:spcPts val="0"/>
              </a:spcAft>
              <a:buSzPts val="12000"/>
              <a:buFont typeface="Arial"/>
              <a:buNone/>
              <a:defRPr sz="12000">
                <a:latin typeface="Arial"/>
                <a:ea typeface="Arial"/>
                <a:cs typeface="Arial"/>
                <a:sym typeface="Arial"/>
              </a:defRPr>
            </a:lvl5pPr>
            <a:lvl6pPr lvl="5" algn="ctr">
              <a:lnSpc>
                <a:spcPct val="100000"/>
              </a:lnSpc>
              <a:spcBef>
                <a:spcPts val="0"/>
              </a:spcBef>
              <a:spcAft>
                <a:spcPts val="0"/>
              </a:spcAft>
              <a:buSzPts val="12000"/>
              <a:buFont typeface="Arial"/>
              <a:buNone/>
              <a:defRPr sz="12000">
                <a:latin typeface="Arial"/>
                <a:ea typeface="Arial"/>
                <a:cs typeface="Arial"/>
                <a:sym typeface="Arial"/>
              </a:defRPr>
            </a:lvl6pPr>
            <a:lvl7pPr lvl="6" algn="ctr">
              <a:lnSpc>
                <a:spcPct val="100000"/>
              </a:lnSpc>
              <a:spcBef>
                <a:spcPts val="0"/>
              </a:spcBef>
              <a:spcAft>
                <a:spcPts val="0"/>
              </a:spcAft>
              <a:buSzPts val="12000"/>
              <a:buFont typeface="Arial"/>
              <a:buNone/>
              <a:defRPr sz="12000">
                <a:latin typeface="Arial"/>
                <a:ea typeface="Arial"/>
                <a:cs typeface="Arial"/>
                <a:sym typeface="Arial"/>
              </a:defRPr>
            </a:lvl7pPr>
            <a:lvl8pPr lvl="7" algn="ctr">
              <a:lnSpc>
                <a:spcPct val="100000"/>
              </a:lnSpc>
              <a:spcBef>
                <a:spcPts val="0"/>
              </a:spcBef>
              <a:spcAft>
                <a:spcPts val="0"/>
              </a:spcAft>
              <a:buSzPts val="12000"/>
              <a:buFont typeface="Arial"/>
              <a:buNone/>
              <a:defRPr sz="12000">
                <a:latin typeface="Arial"/>
                <a:ea typeface="Arial"/>
                <a:cs typeface="Arial"/>
                <a:sym typeface="Arial"/>
              </a:defRPr>
            </a:lvl8pPr>
            <a:lvl9pPr lvl="8" algn="ctr">
              <a:lnSpc>
                <a:spcPct val="100000"/>
              </a:lnSpc>
              <a:spcBef>
                <a:spcPts val="0"/>
              </a:spcBef>
              <a:spcAft>
                <a:spcPts val="0"/>
              </a:spcAft>
              <a:buSzPts val="12000"/>
              <a:buFont typeface="Arial"/>
              <a:buNone/>
              <a:defRPr sz="12000">
                <a:latin typeface="Arial"/>
                <a:ea typeface="Arial"/>
                <a:cs typeface="Arial"/>
                <a:sym typeface="Arial"/>
              </a:defRPr>
            </a:lvl9pPr>
          </a:lstStyle>
          <a:p>
            <a:r>
              <a:t>xx%</a:t>
            </a:r>
          </a:p>
        </p:txBody>
      </p:sp>
      <p:sp>
        <p:nvSpPr>
          <p:cNvPr id="54" name="Google Shape;54;p11"/>
          <p:cNvSpPr txBox="1">
            <a:spLocks noGrp="1"/>
          </p:cNvSpPr>
          <p:nvPr>
            <p:ph type="body" idx="1"/>
          </p:nvPr>
        </p:nvSpPr>
        <p:spPr>
          <a:xfrm>
            <a:off x="311700" y="3793576"/>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lt1"/>
              </a:buClr>
              <a:buSzPts val="1800"/>
              <a:buChar char="●"/>
              <a:defRPr>
                <a:solidFill>
                  <a:schemeClr val="lt1"/>
                </a:solidFill>
              </a:defRPr>
            </a:lvl1pPr>
            <a:lvl2pPr marL="914400" lvl="1" indent="-317500" algn="ctr">
              <a:lnSpc>
                <a:spcPct val="115000"/>
              </a:lnSpc>
              <a:spcBef>
                <a:spcPts val="0"/>
              </a:spcBef>
              <a:spcAft>
                <a:spcPts val="0"/>
              </a:spcAft>
              <a:buClr>
                <a:schemeClr val="lt1"/>
              </a:buClr>
              <a:buSzPts val="1400"/>
              <a:buChar char="○"/>
              <a:defRPr>
                <a:solidFill>
                  <a:schemeClr val="lt1"/>
                </a:solidFill>
              </a:defRPr>
            </a:lvl2pPr>
            <a:lvl3pPr marL="1371600" lvl="2" indent="-317500" algn="ctr">
              <a:lnSpc>
                <a:spcPct val="115000"/>
              </a:lnSpc>
              <a:spcBef>
                <a:spcPts val="0"/>
              </a:spcBef>
              <a:spcAft>
                <a:spcPts val="0"/>
              </a:spcAft>
              <a:buClr>
                <a:schemeClr val="lt1"/>
              </a:buClr>
              <a:buSzPts val="1400"/>
              <a:buChar char="■"/>
              <a:defRPr>
                <a:solidFill>
                  <a:schemeClr val="lt1"/>
                </a:solidFill>
              </a:defRPr>
            </a:lvl3pPr>
            <a:lvl4pPr marL="1828800" lvl="3" indent="-317500" algn="ctr">
              <a:lnSpc>
                <a:spcPct val="115000"/>
              </a:lnSpc>
              <a:spcBef>
                <a:spcPts val="0"/>
              </a:spcBef>
              <a:spcAft>
                <a:spcPts val="0"/>
              </a:spcAft>
              <a:buClr>
                <a:schemeClr val="lt1"/>
              </a:buClr>
              <a:buSzPts val="1400"/>
              <a:buChar char="●"/>
              <a:defRPr>
                <a:solidFill>
                  <a:schemeClr val="lt1"/>
                </a:solidFill>
              </a:defRPr>
            </a:lvl4pPr>
            <a:lvl5pPr marL="2286000" lvl="4" indent="-317500" algn="ctr">
              <a:lnSpc>
                <a:spcPct val="115000"/>
              </a:lnSpc>
              <a:spcBef>
                <a:spcPts val="0"/>
              </a:spcBef>
              <a:spcAft>
                <a:spcPts val="0"/>
              </a:spcAft>
              <a:buClr>
                <a:schemeClr val="lt1"/>
              </a:buClr>
              <a:buSzPts val="1400"/>
              <a:buChar char="○"/>
              <a:defRPr>
                <a:solidFill>
                  <a:schemeClr val="lt1"/>
                </a:solidFill>
              </a:defRPr>
            </a:lvl5pPr>
            <a:lvl6pPr marL="2743200" lvl="5" indent="-317500" algn="ctr">
              <a:lnSpc>
                <a:spcPct val="115000"/>
              </a:lnSpc>
              <a:spcBef>
                <a:spcPts val="0"/>
              </a:spcBef>
              <a:spcAft>
                <a:spcPts val="0"/>
              </a:spcAft>
              <a:buClr>
                <a:schemeClr val="lt1"/>
              </a:buClr>
              <a:buSzPts val="1400"/>
              <a:buChar char="■"/>
              <a:defRPr>
                <a:solidFill>
                  <a:schemeClr val="lt1"/>
                </a:solidFill>
              </a:defRPr>
            </a:lvl6pPr>
            <a:lvl7pPr marL="3200400" lvl="6" indent="-317500" algn="ctr">
              <a:lnSpc>
                <a:spcPct val="115000"/>
              </a:lnSpc>
              <a:spcBef>
                <a:spcPts val="0"/>
              </a:spcBef>
              <a:spcAft>
                <a:spcPts val="0"/>
              </a:spcAft>
              <a:buClr>
                <a:schemeClr val="lt1"/>
              </a:buClr>
              <a:buSzPts val="1400"/>
              <a:buChar char="●"/>
              <a:defRPr>
                <a:solidFill>
                  <a:schemeClr val="lt1"/>
                </a:solidFill>
              </a:defRPr>
            </a:lvl7pPr>
            <a:lvl8pPr marL="3657600" lvl="7" indent="-317500" algn="ctr">
              <a:lnSpc>
                <a:spcPct val="115000"/>
              </a:lnSpc>
              <a:spcBef>
                <a:spcPts val="0"/>
              </a:spcBef>
              <a:spcAft>
                <a:spcPts val="0"/>
              </a:spcAft>
              <a:buClr>
                <a:schemeClr val="lt1"/>
              </a:buClr>
              <a:buSzPts val="1400"/>
              <a:buChar char="○"/>
              <a:defRPr>
                <a:solidFill>
                  <a:schemeClr val="lt1"/>
                </a:solidFill>
              </a:defRPr>
            </a:lvl8pPr>
            <a:lvl9pPr marL="4114800" lvl="8" indent="-317500" algn="ctr">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5" name="Google Shape;55;p11"/>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 name="Google Shape;18;p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3"/>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4"/>
          <p:cNvSpPr/>
          <p:nvPr/>
        </p:nvSpPr>
        <p:spPr>
          <a:xfrm>
            <a:off x="80700" y="3534800"/>
            <a:ext cx="8982600" cy="321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4"/>
          <p:cNvSpPr txBox="1">
            <a:spLocks noGrp="1"/>
          </p:cNvSpPr>
          <p:nvPr>
            <p:ph type="ctrTitle"/>
          </p:nvPr>
        </p:nvSpPr>
        <p:spPr>
          <a:xfrm>
            <a:off x="485875" y="352633"/>
            <a:ext cx="8183700" cy="1964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23" name="Google Shape;23;p4"/>
          <p:cNvSpPr txBox="1">
            <a:spLocks noGrp="1"/>
          </p:cNvSpPr>
          <p:nvPr>
            <p:ph type="subTitle" idx="1"/>
          </p:nvPr>
        </p:nvSpPr>
        <p:spPr>
          <a:xfrm>
            <a:off x="485875" y="2317433"/>
            <a:ext cx="8183700" cy="1148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 name="Google Shape;24;p4"/>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5"/>
          <p:cNvSpPr/>
          <p:nvPr/>
        </p:nvSpPr>
        <p:spPr>
          <a:xfrm>
            <a:off x="80700" y="3534800"/>
            <a:ext cx="8982600" cy="321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5"/>
          <p:cNvSpPr txBox="1">
            <a:spLocks noGrp="1"/>
          </p:cNvSpPr>
          <p:nvPr>
            <p:ph type="title"/>
          </p:nvPr>
        </p:nvSpPr>
        <p:spPr>
          <a:xfrm>
            <a:off x="485875" y="2286000"/>
            <a:ext cx="8183700" cy="104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8" name="Google Shape;28;p5"/>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6"/>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701800"/>
            <a:ext cx="56040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0" name="Google Shape;40;p8"/>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636800" y="107600"/>
            <a:ext cx="4426500" cy="6642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 name="Google Shape;43;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1575600"/>
            <a:ext cx="4045200" cy="2044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45" name="Google Shape;45;p9"/>
          <p:cNvSpPr txBox="1">
            <a:spLocks noGrp="1"/>
          </p:cNvSpPr>
          <p:nvPr>
            <p:ph type="subTitle" idx="1"/>
          </p:nvPr>
        </p:nvSpPr>
        <p:spPr>
          <a:xfrm>
            <a:off x="265500" y="3692001"/>
            <a:ext cx="4045200" cy="1794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 name="Google Shape;46;p9"/>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100"/>
              <a:buNone/>
              <a:defRPr sz="2100"/>
            </a:lvl1pPr>
          </a:lstStyle>
          <a:p>
            <a:endParaRPr/>
          </a:p>
        </p:txBody>
      </p:sp>
      <p:sp>
        <p:nvSpPr>
          <p:cNvPr id="50" name="Google Shape;50;p10"/>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497999" y="6251679"/>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524000" y="-7825"/>
            <a:ext cx="7483500" cy="1325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b="1">
                <a:solidFill>
                  <a:srgbClr val="9900FF"/>
                </a:solidFill>
              </a:rPr>
              <a:t>ONC AGM</a:t>
            </a:r>
            <a:r>
              <a:rPr lang="en-GB">
                <a:solidFill>
                  <a:srgbClr val="9900FF"/>
                </a:solidFill>
              </a:rPr>
              <a:t>  2022/23 SEASON</a:t>
            </a:r>
            <a:endParaRPr>
              <a:solidFill>
                <a:srgbClr val="9900FF"/>
              </a:solidFill>
            </a:endParaRPr>
          </a:p>
        </p:txBody>
      </p:sp>
      <p:pic>
        <p:nvPicPr>
          <p:cNvPr id="64" name="Google Shape;64;p13"/>
          <p:cNvPicPr preferRelativeResize="0"/>
          <p:nvPr/>
        </p:nvPicPr>
        <p:blipFill rotWithShape="1">
          <a:blip r:embed="rId3">
            <a:alphaModFix/>
          </a:blip>
          <a:srcRect/>
          <a:stretch/>
        </p:blipFill>
        <p:spPr>
          <a:xfrm>
            <a:off x="6909425" y="64550"/>
            <a:ext cx="1065300" cy="667400"/>
          </a:xfrm>
          <a:prstGeom prst="rect">
            <a:avLst/>
          </a:prstGeom>
          <a:noFill/>
          <a:ln>
            <a:noFill/>
          </a:ln>
          <a:effectLst>
            <a:outerShdw blurRad="57150" dist="19050" dir="5400000" algn="bl" rotWithShape="0">
              <a:srgbClr val="000000">
                <a:alpha val="50000"/>
              </a:srgbClr>
            </a:outerShdw>
          </a:effectLst>
        </p:spPr>
      </p:pic>
      <p:pic>
        <p:nvPicPr>
          <p:cNvPr id="65" name="Google Shape;65;p13"/>
          <p:cNvPicPr preferRelativeResize="0"/>
          <p:nvPr/>
        </p:nvPicPr>
        <p:blipFill rotWithShape="1">
          <a:blip r:embed="rId4">
            <a:alphaModFix/>
          </a:blip>
          <a:srcRect l="12671" t="19444" r="13614" b="17135"/>
          <a:stretch/>
        </p:blipFill>
        <p:spPr>
          <a:xfrm>
            <a:off x="5936250" y="5022150"/>
            <a:ext cx="2844774" cy="1837250"/>
          </a:xfrm>
          <a:prstGeom prst="rect">
            <a:avLst/>
          </a:prstGeom>
          <a:noFill/>
          <a:ln>
            <a:noFill/>
          </a:ln>
        </p:spPr>
      </p:pic>
      <p:pic>
        <p:nvPicPr>
          <p:cNvPr id="66" name="Google Shape;66;p13"/>
          <p:cNvPicPr preferRelativeResize="0"/>
          <p:nvPr/>
        </p:nvPicPr>
        <p:blipFill rotWithShape="1">
          <a:blip r:embed="rId5">
            <a:alphaModFix/>
          </a:blip>
          <a:srcRect t="16987" b="4185"/>
          <a:stretch/>
        </p:blipFill>
        <p:spPr>
          <a:xfrm>
            <a:off x="6447725" y="2853800"/>
            <a:ext cx="1988712" cy="2092148"/>
          </a:xfrm>
          <a:prstGeom prst="rect">
            <a:avLst/>
          </a:prstGeom>
          <a:noFill/>
          <a:ln>
            <a:noFill/>
          </a:ln>
        </p:spPr>
      </p:pic>
      <p:pic>
        <p:nvPicPr>
          <p:cNvPr id="67" name="Google Shape;67;p13"/>
          <p:cNvPicPr preferRelativeResize="0"/>
          <p:nvPr/>
        </p:nvPicPr>
        <p:blipFill rotWithShape="1">
          <a:blip r:embed="rId6">
            <a:alphaModFix/>
          </a:blip>
          <a:srcRect l="9088" t="24775" r="15177" b="2927"/>
          <a:stretch/>
        </p:blipFill>
        <p:spPr>
          <a:xfrm>
            <a:off x="6081275" y="848397"/>
            <a:ext cx="2704052" cy="1937654"/>
          </a:xfrm>
          <a:prstGeom prst="rect">
            <a:avLst/>
          </a:prstGeom>
          <a:noFill/>
          <a:ln>
            <a:noFill/>
          </a:ln>
        </p:spPr>
      </p:pic>
      <p:pic>
        <p:nvPicPr>
          <p:cNvPr id="68" name="Google Shape;68;p13"/>
          <p:cNvPicPr preferRelativeResize="0"/>
          <p:nvPr/>
        </p:nvPicPr>
        <p:blipFill rotWithShape="1">
          <a:blip r:embed="rId7">
            <a:alphaModFix/>
          </a:blip>
          <a:srcRect l="8282" t="4489" r="6943"/>
          <a:stretch/>
        </p:blipFill>
        <p:spPr>
          <a:xfrm>
            <a:off x="233013" y="4945948"/>
            <a:ext cx="2353376" cy="1989151"/>
          </a:xfrm>
          <a:prstGeom prst="rect">
            <a:avLst/>
          </a:prstGeom>
          <a:noFill/>
          <a:ln>
            <a:noFill/>
          </a:ln>
        </p:spPr>
      </p:pic>
      <p:pic>
        <p:nvPicPr>
          <p:cNvPr id="69" name="Google Shape;69;p13"/>
          <p:cNvPicPr preferRelativeResize="0"/>
          <p:nvPr/>
        </p:nvPicPr>
        <p:blipFill rotWithShape="1">
          <a:blip r:embed="rId8">
            <a:alphaModFix/>
          </a:blip>
          <a:srcRect t="25118" b="4892"/>
          <a:stretch/>
        </p:blipFill>
        <p:spPr>
          <a:xfrm>
            <a:off x="3230350" y="549950"/>
            <a:ext cx="2353400" cy="2198100"/>
          </a:xfrm>
          <a:prstGeom prst="rect">
            <a:avLst/>
          </a:prstGeom>
          <a:noFill/>
          <a:ln>
            <a:noFill/>
          </a:ln>
        </p:spPr>
      </p:pic>
      <p:pic>
        <p:nvPicPr>
          <p:cNvPr id="70" name="Google Shape;70;p13"/>
          <p:cNvPicPr preferRelativeResize="0"/>
          <p:nvPr/>
        </p:nvPicPr>
        <p:blipFill rotWithShape="1">
          <a:blip r:embed="rId9">
            <a:alphaModFix/>
          </a:blip>
          <a:srcRect t="8837" b="4686"/>
          <a:stretch/>
        </p:blipFill>
        <p:spPr>
          <a:xfrm>
            <a:off x="369162" y="2443788"/>
            <a:ext cx="2081092" cy="2445573"/>
          </a:xfrm>
          <a:prstGeom prst="rect">
            <a:avLst/>
          </a:prstGeom>
          <a:noFill/>
          <a:ln>
            <a:noFill/>
          </a:ln>
        </p:spPr>
      </p:pic>
      <p:pic>
        <p:nvPicPr>
          <p:cNvPr id="71" name="Google Shape;71;p13"/>
          <p:cNvPicPr preferRelativeResize="0"/>
          <p:nvPr/>
        </p:nvPicPr>
        <p:blipFill rotWithShape="1">
          <a:blip r:embed="rId10">
            <a:alphaModFix/>
          </a:blip>
          <a:srcRect l="22665" t="28409" r="24854" b="7561"/>
          <a:stretch/>
        </p:blipFill>
        <p:spPr>
          <a:xfrm>
            <a:off x="3230362" y="4737495"/>
            <a:ext cx="2353400" cy="2153555"/>
          </a:xfrm>
          <a:prstGeom prst="rect">
            <a:avLst/>
          </a:prstGeom>
          <a:noFill/>
          <a:ln>
            <a:noFill/>
          </a:ln>
        </p:spPr>
      </p:pic>
      <p:pic>
        <p:nvPicPr>
          <p:cNvPr id="72" name="Google Shape;72;p13"/>
          <p:cNvPicPr preferRelativeResize="0"/>
          <p:nvPr/>
        </p:nvPicPr>
        <p:blipFill rotWithShape="1">
          <a:blip r:embed="rId11">
            <a:alphaModFix/>
          </a:blip>
          <a:srcRect l="-2689" t="22378" r="6285"/>
          <a:stretch/>
        </p:blipFill>
        <p:spPr>
          <a:xfrm>
            <a:off x="2822000" y="2824151"/>
            <a:ext cx="3039877" cy="1837250"/>
          </a:xfrm>
          <a:prstGeom prst="rect">
            <a:avLst/>
          </a:prstGeom>
          <a:noFill/>
          <a:ln>
            <a:noFill/>
          </a:ln>
        </p:spPr>
      </p:pic>
      <p:pic>
        <p:nvPicPr>
          <p:cNvPr id="73" name="Google Shape;73;p13"/>
          <p:cNvPicPr preferRelativeResize="0"/>
          <p:nvPr/>
        </p:nvPicPr>
        <p:blipFill rotWithShape="1">
          <a:blip r:embed="rId12">
            <a:alphaModFix/>
          </a:blip>
          <a:srcRect l="2903" t="12111"/>
          <a:stretch/>
        </p:blipFill>
        <p:spPr>
          <a:xfrm>
            <a:off x="168375" y="549950"/>
            <a:ext cx="2704051" cy="1837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U16s</a:t>
            </a:r>
            <a:endParaRPr/>
          </a:p>
        </p:txBody>
      </p:sp>
      <p:sp>
        <p:nvSpPr>
          <p:cNvPr id="153" name="Google Shape;153;p22"/>
          <p:cNvSpPr txBox="1"/>
          <p:nvPr/>
        </p:nvSpPr>
        <p:spPr>
          <a:xfrm>
            <a:off x="209851" y="1245800"/>
            <a:ext cx="3006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800" b="1" i="0" u="none" strike="noStrike" cap="none">
                <a:solidFill>
                  <a:srgbClr val="FFFFFF"/>
                </a:solidFill>
                <a:latin typeface="Calibri"/>
                <a:ea typeface="Calibri"/>
                <a:cs typeface="Calibri"/>
                <a:sym typeface="Calibri"/>
              </a:rPr>
              <a:t>Our SQUAD</a:t>
            </a:r>
            <a:br>
              <a:rPr lang="en-GB" sz="1800" b="1"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Coco Broyd</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Eden Young</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Evie Munday</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Evie Stead</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Connie Keeping</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Katie King</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Cerys Mather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Milly Ward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Caitlin Pearson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Freya Walstrom</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Emily West</a:t>
            </a:r>
            <a:endParaRPr sz="1400" b="0" i="0" u="none" strike="noStrike" cap="none">
              <a:solidFill>
                <a:srgbClr val="000000"/>
              </a:solidFill>
              <a:latin typeface="Arial"/>
              <a:ea typeface="Arial"/>
              <a:cs typeface="Arial"/>
              <a:sym typeface="Arial"/>
            </a:endParaRPr>
          </a:p>
        </p:txBody>
      </p:sp>
      <p:pic>
        <p:nvPicPr>
          <p:cNvPr id="154" name="Google Shape;154;p22"/>
          <p:cNvPicPr preferRelativeResize="0"/>
          <p:nvPr/>
        </p:nvPicPr>
        <p:blipFill rotWithShape="1">
          <a:blip r:embed="rId3">
            <a:alphaModFix/>
          </a:blip>
          <a:srcRect l="26143" t="28032" r="28285" b="31079"/>
          <a:stretch/>
        </p:blipFill>
        <p:spPr>
          <a:xfrm>
            <a:off x="2390502" y="1245800"/>
            <a:ext cx="6253949" cy="3156383"/>
          </a:xfrm>
          <a:prstGeom prst="rect">
            <a:avLst/>
          </a:prstGeom>
          <a:noFill/>
          <a:ln>
            <a:noFill/>
          </a:ln>
        </p:spPr>
      </p:pic>
      <p:sp>
        <p:nvSpPr>
          <p:cNvPr id="155" name="Google Shape;155;p22"/>
          <p:cNvSpPr/>
          <p:nvPr/>
        </p:nvSpPr>
        <p:spPr>
          <a:xfrm>
            <a:off x="2403566" y="3076483"/>
            <a:ext cx="483325" cy="18349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Olney White</a:t>
            </a:r>
            <a:endParaRPr/>
          </a:p>
        </p:txBody>
      </p:sp>
      <p:sp>
        <p:nvSpPr>
          <p:cNvPr id="162" name="Google Shape;162;p23"/>
          <p:cNvSpPr txBox="1"/>
          <p:nvPr/>
        </p:nvSpPr>
        <p:spPr>
          <a:xfrm>
            <a:off x="483165" y="1127278"/>
            <a:ext cx="8399578"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700" b="1" i="0" u="none" strike="noStrike" cap="none">
                <a:solidFill>
                  <a:srgbClr val="FFFFFF"/>
                </a:solidFill>
                <a:latin typeface="Calibri"/>
                <a:ea typeface="Calibri"/>
                <a:cs typeface="Calibri"/>
                <a:sym typeface="Calibri"/>
              </a:rPr>
              <a:t>Our SQUAD</a:t>
            </a:r>
            <a:br>
              <a:rPr lang="en-GB" sz="1700" b="1"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Millie Corley (C)</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Polly Bennett</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Molly White</a:t>
            </a:r>
            <a:endParaRPr/>
          </a:p>
          <a:p>
            <a:pPr marL="0" marR="0" lvl="0" indent="0" algn="l" rtl="0">
              <a:lnSpc>
                <a:spcPct val="100000"/>
              </a:lnSpc>
              <a:spcBef>
                <a:spcPts val="0"/>
              </a:spcBef>
              <a:spcAft>
                <a:spcPts val="0"/>
              </a:spcAft>
              <a:buClr>
                <a:srgbClr val="FFFFFF"/>
              </a:buClr>
              <a:buSzPts val="1800"/>
              <a:buFont typeface="Calibri"/>
              <a:buNone/>
            </a:pPr>
            <a:r>
              <a:rPr lang="en-GB" sz="1700" b="0" i="0" u="none" strike="noStrike" cap="none">
                <a:solidFill>
                  <a:srgbClr val="FFFFFF"/>
                </a:solidFill>
                <a:latin typeface="Calibri"/>
                <a:ea typeface="Calibri"/>
                <a:cs typeface="Calibri"/>
                <a:sym typeface="Calibri"/>
              </a:rPr>
              <a:t>Liberty Young</a:t>
            </a:r>
            <a:endParaRPr/>
          </a:p>
          <a:p>
            <a:pPr marL="0" marR="0" lvl="0" indent="0" algn="l" rtl="0">
              <a:lnSpc>
                <a:spcPct val="100000"/>
              </a:lnSpc>
              <a:spcBef>
                <a:spcPts val="0"/>
              </a:spcBef>
              <a:spcAft>
                <a:spcPts val="0"/>
              </a:spcAft>
              <a:buClr>
                <a:srgbClr val="FFFFFF"/>
              </a:buClr>
              <a:buSzPts val="1800"/>
              <a:buFont typeface="Calibri"/>
              <a:buNone/>
            </a:pPr>
            <a:r>
              <a:rPr lang="en-GB" sz="1700" b="0" i="0" u="none" strike="noStrike" cap="none">
                <a:solidFill>
                  <a:srgbClr val="FFFFFF"/>
                </a:solidFill>
                <a:latin typeface="Calibri"/>
                <a:ea typeface="Calibri"/>
                <a:cs typeface="Calibri"/>
                <a:sym typeface="Calibri"/>
              </a:rPr>
              <a:t>Scarlett Young</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Mia Walstrom</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Mandy Mistlin</a:t>
            </a:r>
            <a:endParaRPr/>
          </a:p>
          <a:p>
            <a:pPr marL="0" marR="0" lvl="0" indent="0" algn="l" rtl="0">
              <a:lnSpc>
                <a:spcPct val="100000"/>
              </a:lnSpc>
              <a:spcBef>
                <a:spcPts val="0"/>
              </a:spcBef>
              <a:spcAft>
                <a:spcPts val="0"/>
              </a:spcAft>
              <a:buClr>
                <a:srgbClr val="FFFFFF"/>
              </a:buClr>
              <a:buSzPts val="1800"/>
              <a:buFont typeface="Calibri"/>
              <a:buNone/>
            </a:pPr>
            <a:r>
              <a:rPr lang="en-GB" sz="1700" b="0" i="0" u="none" strike="noStrike" cap="none">
                <a:solidFill>
                  <a:srgbClr val="FFFFFF"/>
                </a:solidFill>
                <a:latin typeface="Calibri"/>
                <a:ea typeface="Calibri"/>
                <a:cs typeface="Calibri"/>
                <a:sym typeface="Calibri"/>
              </a:rPr>
              <a:t>Hannah Merry</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Ffion Mather</a:t>
            </a:r>
            <a:br>
              <a:rPr lang="en-GB" sz="1700" b="0" i="0" u="none" strike="noStrike" cap="none">
                <a:solidFill>
                  <a:srgbClr val="FFFFFF"/>
                </a:solidFill>
                <a:latin typeface="Calibri"/>
                <a:ea typeface="Calibri"/>
                <a:cs typeface="Calibri"/>
                <a:sym typeface="Calibri"/>
              </a:rPr>
            </a:br>
            <a:endParaRPr sz="17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700" b="0" i="0" u="none" strike="noStrike" cap="none">
                <a:solidFill>
                  <a:srgbClr val="FFFFFF"/>
                </a:solidFill>
                <a:latin typeface="Calibri"/>
                <a:ea typeface="Calibri"/>
                <a:cs typeface="Calibri"/>
                <a:sym typeface="Calibri"/>
              </a:rPr>
              <a:t>With support from Katie King, Cerys Mather, Caitlin Pearson, Connie Keeping, Evie Munday and Anastasia Younger-Gray (before moving to Purple)</a:t>
            </a:r>
            <a:br>
              <a:rPr lang="en-GB" sz="1700" b="0" i="0" u="none" strike="noStrike" cap="none">
                <a:solidFill>
                  <a:srgbClr val="FFFFFF"/>
                </a:solidFill>
                <a:latin typeface="Calibri"/>
                <a:ea typeface="Calibri"/>
                <a:cs typeface="Calibri"/>
                <a:sym typeface="Calibri"/>
              </a:rPr>
            </a:br>
            <a:endParaRPr sz="1300" b="0" i="0" u="none" strike="noStrike" cap="none">
              <a:solidFill>
                <a:srgbClr val="000000"/>
              </a:solidFill>
              <a:latin typeface="Arial"/>
              <a:ea typeface="Arial"/>
              <a:cs typeface="Arial"/>
              <a:sym typeface="Arial"/>
            </a:endParaRPr>
          </a:p>
        </p:txBody>
      </p:sp>
      <p:sp>
        <p:nvSpPr>
          <p:cNvPr id="163" name="Google Shape;163;p23"/>
          <p:cNvSpPr txBox="1"/>
          <p:nvPr/>
        </p:nvSpPr>
        <p:spPr>
          <a:xfrm>
            <a:off x="483165" y="4807323"/>
            <a:ext cx="8499300" cy="461700"/>
          </a:xfrm>
          <a:prstGeom prst="rect">
            <a:avLst/>
          </a:prstGeom>
          <a:noFill/>
          <a:ln>
            <a:noFill/>
          </a:ln>
        </p:spPr>
        <p:txBody>
          <a:bodyPr spcFirstLastPara="1" wrap="square" lIns="91425" tIns="91425" rIns="91425" bIns="91425" anchor="t" anchorCtr="0">
            <a:spAutoFit/>
          </a:bodyPr>
          <a:lstStyle/>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4" name="Google Shape;164;p23"/>
          <p:cNvPicPr preferRelativeResize="0"/>
          <p:nvPr/>
        </p:nvPicPr>
        <p:blipFill rotWithShape="1">
          <a:blip r:embed="rId3">
            <a:alphaModFix/>
          </a:blip>
          <a:srcRect l="25857" t="27061" r="28143" b="37427"/>
          <a:stretch/>
        </p:blipFill>
        <p:spPr>
          <a:xfrm>
            <a:off x="2364376" y="1162595"/>
            <a:ext cx="6618089" cy="2873828"/>
          </a:xfrm>
          <a:prstGeom prst="rect">
            <a:avLst/>
          </a:prstGeom>
          <a:noFill/>
          <a:ln>
            <a:noFill/>
          </a:ln>
        </p:spPr>
      </p:pic>
      <p:sp>
        <p:nvSpPr>
          <p:cNvPr id="165" name="Google Shape;165;p23"/>
          <p:cNvSpPr/>
          <p:nvPr/>
        </p:nvSpPr>
        <p:spPr>
          <a:xfrm>
            <a:off x="2364376" y="2514653"/>
            <a:ext cx="1023074" cy="19511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Olney Purple</a:t>
            </a:r>
            <a:endParaRPr/>
          </a:p>
        </p:txBody>
      </p:sp>
      <p:sp>
        <p:nvSpPr>
          <p:cNvPr id="172" name="Google Shape;172;p24"/>
          <p:cNvSpPr txBox="1"/>
          <p:nvPr/>
        </p:nvSpPr>
        <p:spPr>
          <a:xfrm>
            <a:off x="462225" y="1325700"/>
            <a:ext cx="3285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700" b="1" i="0" u="none" strike="noStrike" cap="none">
                <a:solidFill>
                  <a:srgbClr val="FFFFFF"/>
                </a:solidFill>
                <a:latin typeface="Calibri"/>
                <a:ea typeface="Calibri"/>
                <a:cs typeface="Calibri"/>
                <a:sym typeface="Calibri"/>
              </a:rPr>
              <a:t>Our SQUAD</a:t>
            </a:r>
            <a:br>
              <a:rPr lang="en-GB" sz="1700" b="1"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Sarah Parker (C)</a:t>
            </a:r>
            <a:endParaRPr/>
          </a:p>
          <a:p>
            <a:pPr marL="0" marR="0" lvl="0" indent="0" algn="l" rtl="0">
              <a:lnSpc>
                <a:spcPct val="100000"/>
              </a:lnSpc>
              <a:spcBef>
                <a:spcPts val="0"/>
              </a:spcBef>
              <a:spcAft>
                <a:spcPts val="0"/>
              </a:spcAft>
              <a:buClr>
                <a:srgbClr val="FFFFFF"/>
              </a:buClr>
              <a:buSzPts val="1800"/>
              <a:buFont typeface="Calibri"/>
              <a:buNone/>
            </a:pPr>
            <a:r>
              <a:rPr lang="en-GB" sz="1700" b="0" i="0" u="none" strike="noStrike" cap="none">
                <a:solidFill>
                  <a:srgbClr val="FFFFFF"/>
                </a:solidFill>
                <a:latin typeface="Calibri"/>
                <a:ea typeface="Calibri"/>
                <a:cs typeface="Calibri"/>
                <a:sym typeface="Calibri"/>
              </a:rPr>
              <a:t>Michele Attwood</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Emily Wyatt</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Ruby Brock</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Georgia Richardson</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Anna Williamson</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Maddie Murphy</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Alexis Peters</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Anastasia Younger-Gray</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Charlie Scowen</a:t>
            </a:r>
            <a:br>
              <a:rPr lang="en-GB" sz="1700" b="0" i="0" u="none" strike="noStrike" cap="none">
                <a:solidFill>
                  <a:srgbClr val="FFFFFF"/>
                </a:solidFill>
                <a:latin typeface="Calibri"/>
                <a:ea typeface="Calibri"/>
                <a:cs typeface="Calibri"/>
                <a:sym typeface="Calibri"/>
              </a:rPr>
            </a:br>
            <a:r>
              <a:rPr lang="en-GB" sz="1700" b="0" i="0" u="none" strike="noStrike" cap="none">
                <a:solidFill>
                  <a:srgbClr val="FFFFFF"/>
                </a:solidFill>
                <a:latin typeface="Calibri"/>
                <a:ea typeface="Calibri"/>
                <a:cs typeface="Calibri"/>
                <a:sym typeface="Calibri"/>
              </a:rPr>
              <a:t>Mhairie Taylor</a:t>
            </a:r>
            <a:br>
              <a:rPr lang="en-GB" sz="1700" b="0" i="0" u="none" strike="noStrike" cap="none">
                <a:solidFill>
                  <a:srgbClr val="FFFFFF"/>
                </a:solidFill>
                <a:latin typeface="Calibri"/>
                <a:ea typeface="Calibri"/>
                <a:cs typeface="Calibri"/>
                <a:sym typeface="Calibri"/>
              </a:rPr>
            </a:br>
            <a:endParaRPr sz="1300" b="0" i="0" u="none" strike="noStrike" cap="none">
              <a:solidFill>
                <a:srgbClr val="000000"/>
              </a:solidFill>
              <a:latin typeface="Arial"/>
              <a:ea typeface="Arial"/>
              <a:cs typeface="Arial"/>
              <a:sym typeface="Arial"/>
            </a:endParaRPr>
          </a:p>
        </p:txBody>
      </p:sp>
      <p:sp>
        <p:nvSpPr>
          <p:cNvPr id="173" name="Google Shape;173;p24"/>
          <p:cNvSpPr txBox="1"/>
          <p:nvPr/>
        </p:nvSpPr>
        <p:spPr>
          <a:xfrm>
            <a:off x="462225" y="4781132"/>
            <a:ext cx="8499300" cy="738900"/>
          </a:xfrm>
          <a:prstGeom prst="rect">
            <a:avLst/>
          </a:prstGeom>
          <a:noFill/>
          <a:ln>
            <a:noFill/>
          </a:ln>
        </p:spPr>
        <p:txBody>
          <a:bodyPr spcFirstLastPara="1" wrap="square" lIns="91425" tIns="91425" rIns="91425" bIns="91425" anchor="t" anchorCtr="0">
            <a:spAutoFit/>
          </a:bodyPr>
          <a:lstStyle/>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24"/>
          <p:cNvPicPr preferRelativeResize="0"/>
          <p:nvPr/>
        </p:nvPicPr>
        <p:blipFill rotWithShape="1">
          <a:blip r:embed="rId3">
            <a:alphaModFix/>
          </a:blip>
          <a:srcRect l="25429" t="27061" r="28428" b="35904"/>
          <a:stretch/>
        </p:blipFill>
        <p:spPr>
          <a:xfrm>
            <a:off x="2952207" y="1319169"/>
            <a:ext cx="6105480" cy="2756442"/>
          </a:xfrm>
          <a:prstGeom prst="rect">
            <a:avLst/>
          </a:prstGeom>
          <a:noFill/>
          <a:ln>
            <a:noFill/>
          </a:ln>
        </p:spPr>
      </p:pic>
      <p:sp>
        <p:nvSpPr>
          <p:cNvPr id="175" name="Google Shape;175;p24"/>
          <p:cNvSpPr/>
          <p:nvPr/>
        </p:nvSpPr>
        <p:spPr>
          <a:xfrm>
            <a:off x="2952207" y="3723566"/>
            <a:ext cx="1023074" cy="19511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ctrTitle"/>
          </p:nvPr>
        </p:nvSpPr>
        <p:spPr>
          <a:xfrm>
            <a:off x="485875" y="352633"/>
            <a:ext cx="8183700" cy="1964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en-GB" sz="3380"/>
              <a:t>Congratulations to our players on the England Netball Performance Pathway</a:t>
            </a:r>
            <a:endParaRPr sz="3380"/>
          </a:p>
        </p:txBody>
      </p:sp>
      <p:sp>
        <p:nvSpPr>
          <p:cNvPr id="182" name="Google Shape;182;p25"/>
          <p:cNvSpPr txBox="1">
            <a:spLocks noGrp="1"/>
          </p:cNvSpPr>
          <p:nvPr>
            <p:ph type="subTitle" idx="1"/>
          </p:nvPr>
        </p:nvSpPr>
        <p:spPr>
          <a:xfrm>
            <a:off x="485875" y="2317433"/>
            <a:ext cx="8183700" cy="114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t>EN Performance Pathway</a:t>
            </a:r>
            <a:endParaRPr/>
          </a:p>
        </p:txBody>
      </p:sp>
      <p:pic>
        <p:nvPicPr>
          <p:cNvPr id="189" name="Google Shape;189;p26"/>
          <p:cNvPicPr preferRelativeResize="0"/>
          <p:nvPr/>
        </p:nvPicPr>
        <p:blipFill rotWithShape="1">
          <a:blip r:embed="rId3">
            <a:alphaModFix/>
          </a:blip>
          <a:srcRect/>
          <a:stretch/>
        </p:blipFill>
        <p:spPr>
          <a:xfrm>
            <a:off x="-95050" y="2209800"/>
            <a:ext cx="1453600" cy="1228950"/>
          </a:xfrm>
          <a:prstGeom prst="rect">
            <a:avLst/>
          </a:prstGeom>
          <a:noFill/>
          <a:ln>
            <a:noFill/>
          </a:ln>
        </p:spPr>
      </p:pic>
      <p:sp>
        <p:nvSpPr>
          <p:cNvPr id="190" name="Google Shape;190;p26"/>
          <p:cNvSpPr txBox="1"/>
          <p:nvPr/>
        </p:nvSpPr>
        <p:spPr>
          <a:xfrm>
            <a:off x="77525" y="3313500"/>
            <a:ext cx="28644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t>U11 Isabelle Sceats, Abigail Souster, Matilda Williams</a:t>
            </a:r>
            <a:endParaRPr sz="1800" b="1"/>
          </a:p>
          <a:p>
            <a:pPr marL="0" lvl="0" indent="0" algn="l" rtl="0">
              <a:spcBef>
                <a:spcPts val="0"/>
              </a:spcBef>
              <a:spcAft>
                <a:spcPts val="0"/>
              </a:spcAft>
              <a:buNone/>
            </a:pPr>
            <a:r>
              <a:rPr lang="en-GB" sz="1800" b="1"/>
              <a:t>U13 Olivia Millman, </a:t>
            </a:r>
            <a:br>
              <a:rPr lang="en-GB" sz="1800" b="1"/>
            </a:br>
            <a:r>
              <a:rPr lang="en-GB" sz="1800" b="1"/>
              <a:t>Abi Snow, Lotty Stewart </a:t>
            </a:r>
            <a:endParaRPr sz="1800" b="1"/>
          </a:p>
          <a:p>
            <a:pPr marL="0" lvl="0" indent="0" algn="l" rtl="0">
              <a:spcBef>
                <a:spcPts val="0"/>
              </a:spcBef>
              <a:spcAft>
                <a:spcPts val="0"/>
              </a:spcAft>
              <a:buNone/>
            </a:pPr>
            <a:r>
              <a:rPr lang="en-GB" sz="1800" b="1"/>
              <a:t>U15 Katie King </a:t>
            </a:r>
            <a:endParaRPr sz="1800" b="1"/>
          </a:p>
        </p:txBody>
      </p:sp>
      <p:pic>
        <p:nvPicPr>
          <p:cNvPr id="191" name="Google Shape;191;p26"/>
          <p:cNvPicPr preferRelativeResize="0"/>
          <p:nvPr/>
        </p:nvPicPr>
        <p:blipFill>
          <a:blip r:embed="rId4">
            <a:alphaModFix/>
          </a:blip>
          <a:stretch>
            <a:fillRect/>
          </a:stretch>
        </p:blipFill>
        <p:spPr>
          <a:xfrm>
            <a:off x="2941935" y="5801250"/>
            <a:ext cx="1421015" cy="831300"/>
          </a:xfrm>
          <a:prstGeom prst="rect">
            <a:avLst/>
          </a:prstGeom>
          <a:noFill/>
          <a:ln>
            <a:noFill/>
          </a:ln>
        </p:spPr>
      </p:pic>
      <p:sp>
        <p:nvSpPr>
          <p:cNvPr id="192" name="Google Shape;192;p26"/>
          <p:cNvSpPr txBox="1"/>
          <p:nvPr/>
        </p:nvSpPr>
        <p:spPr>
          <a:xfrm>
            <a:off x="4422375" y="5994050"/>
            <a:ext cx="6562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t>Emily Wyatt (+ u16/u19 MK Dons regional)</a:t>
            </a:r>
            <a:endParaRPr sz="1800" b="1"/>
          </a:p>
        </p:txBody>
      </p:sp>
      <p:pic>
        <p:nvPicPr>
          <p:cNvPr id="193" name="Google Shape;193;p26"/>
          <p:cNvPicPr preferRelativeResize="0"/>
          <p:nvPr/>
        </p:nvPicPr>
        <p:blipFill>
          <a:blip r:embed="rId5">
            <a:alphaModFix/>
          </a:blip>
          <a:stretch>
            <a:fillRect/>
          </a:stretch>
        </p:blipFill>
        <p:spPr>
          <a:xfrm>
            <a:off x="2883475" y="1141963"/>
            <a:ext cx="6146875" cy="4587425"/>
          </a:xfrm>
          <a:prstGeom prst="rect">
            <a:avLst/>
          </a:prstGeom>
          <a:noFill/>
          <a:ln>
            <a:noFill/>
          </a:ln>
        </p:spPr>
      </p:pic>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p:nvPr/>
        </p:nvSpPr>
        <p:spPr>
          <a:xfrm>
            <a:off x="555675" y="1294875"/>
            <a:ext cx="3106200" cy="1401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txBox="1">
            <a:spLocks noGrp="1"/>
          </p:cNvSpPr>
          <p:nvPr>
            <p:ph type="title"/>
          </p:nvPr>
        </p:nvSpPr>
        <p:spPr>
          <a:xfrm>
            <a:off x="1608025" y="593375"/>
            <a:ext cx="64068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rgbClr val="9900FF"/>
                </a:solidFill>
              </a:rPr>
              <a:t>Difficulties this season……</a:t>
            </a:r>
            <a:endParaRPr b="1">
              <a:solidFill>
                <a:srgbClr val="9900FF"/>
              </a:solidFill>
            </a:endParaRPr>
          </a:p>
        </p:txBody>
      </p:sp>
      <p:grpSp>
        <p:nvGrpSpPr>
          <p:cNvPr id="201" name="Google Shape;201;p27"/>
          <p:cNvGrpSpPr/>
          <p:nvPr/>
        </p:nvGrpSpPr>
        <p:grpSpPr>
          <a:xfrm>
            <a:off x="605650" y="1367751"/>
            <a:ext cx="2944824" cy="1209579"/>
            <a:chOff x="363158" y="1576069"/>
            <a:chExt cx="4409079" cy="1791968"/>
          </a:xfrm>
        </p:grpSpPr>
        <p:pic>
          <p:nvPicPr>
            <p:cNvPr id="202" name="Google Shape;202;p27"/>
            <p:cNvPicPr preferRelativeResize="0"/>
            <p:nvPr/>
          </p:nvPicPr>
          <p:blipFill rotWithShape="1">
            <a:blip r:embed="rId3">
              <a:alphaModFix/>
            </a:blip>
            <a:srcRect/>
            <a:stretch/>
          </p:blipFill>
          <p:spPr>
            <a:xfrm>
              <a:off x="1710149" y="2474625"/>
              <a:ext cx="3062088" cy="831301"/>
            </a:xfrm>
            <a:prstGeom prst="rect">
              <a:avLst/>
            </a:prstGeom>
            <a:noFill/>
            <a:ln>
              <a:noFill/>
            </a:ln>
            <a:effectLst>
              <a:outerShdw blurRad="57150" dist="19050" dir="5400000" algn="bl" rotWithShape="0">
                <a:srgbClr val="000000">
                  <a:alpha val="49803"/>
                </a:srgbClr>
              </a:outerShdw>
            </a:effectLst>
          </p:spPr>
        </p:pic>
        <p:pic>
          <p:nvPicPr>
            <p:cNvPr id="203" name="Google Shape;203;p27"/>
            <p:cNvPicPr preferRelativeResize="0"/>
            <p:nvPr/>
          </p:nvPicPr>
          <p:blipFill rotWithShape="1">
            <a:blip r:embed="rId4">
              <a:alphaModFix/>
            </a:blip>
            <a:srcRect/>
            <a:stretch/>
          </p:blipFill>
          <p:spPr>
            <a:xfrm rot="-998860">
              <a:off x="546414" y="1735295"/>
              <a:ext cx="1327174" cy="1473516"/>
            </a:xfrm>
            <a:prstGeom prst="rect">
              <a:avLst/>
            </a:prstGeom>
            <a:noFill/>
            <a:ln>
              <a:noFill/>
            </a:ln>
          </p:spPr>
        </p:pic>
        <p:sp>
          <p:nvSpPr>
            <p:cNvPr id="204" name="Google Shape;204;p27"/>
            <p:cNvSpPr txBox="1"/>
            <p:nvPr/>
          </p:nvSpPr>
          <p:spPr>
            <a:xfrm>
              <a:off x="2661732" y="1710732"/>
              <a:ext cx="2110500" cy="91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700" b="1" i="1" u="none" strike="noStrike" cap="none">
                  <a:solidFill>
                    <a:srgbClr val="000000"/>
                  </a:solidFill>
                  <a:latin typeface="Georgia"/>
                  <a:ea typeface="Georgia"/>
                  <a:cs typeface="Georgia"/>
                  <a:sym typeface="Georgia"/>
                </a:rPr>
                <a:t>ReSPOND on</a:t>
              </a:r>
              <a:endParaRPr sz="1100"/>
            </a:p>
          </p:txBody>
        </p:sp>
      </p:grpSp>
      <p:grpSp>
        <p:nvGrpSpPr>
          <p:cNvPr id="205" name="Google Shape;205;p27"/>
          <p:cNvGrpSpPr/>
          <p:nvPr/>
        </p:nvGrpSpPr>
        <p:grpSpPr>
          <a:xfrm>
            <a:off x="566025" y="4988775"/>
            <a:ext cx="8417700" cy="1759500"/>
            <a:chOff x="489825" y="4988775"/>
            <a:chExt cx="8417700" cy="1759500"/>
          </a:xfrm>
        </p:grpSpPr>
        <p:sp>
          <p:nvSpPr>
            <p:cNvPr id="206" name="Google Shape;206;p27"/>
            <p:cNvSpPr/>
            <p:nvPr/>
          </p:nvSpPr>
          <p:spPr>
            <a:xfrm>
              <a:off x="489825" y="5072475"/>
              <a:ext cx="8417700" cy="1675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 name="Google Shape;207;p27"/>
            <p:cNvPicPr preferRelativeResize="0"/>
            <p:nvPr/>
          </p:nvPicPr>
          <p:blipFill>
            <a:blip r:embed="rId5">
              <a:alphaModFix/>
            </a:blip>
            <a:stretch>
              <a:fillRect/>
            </a:stretch>
          </p:blipFill>
          <p:spPr>
            <a:xfrm>
              <a:off x="7524525" y="4988775"/>
              <a:ext cx="1302775" cy="1302775"/>
            </a:xfrm>
            <a:prstGeom prst="rect">
              <a:avLst/>
            </a:prstGeom>
            <a:noFill/>
            <a:ln>
              <a:noFill/>
            </a:ln>
          </p:spPr>
        </p:pic>
        <p:pic>
          <p:nvPicPr>
            <p:cNvPr id="208" name="Google Shape;208;p27"/>
            <p:cNvPicPr preferRelativeResize="0"/>
            <p:nvPr/>
          </p:nvPicPr>
          <p:blipFill>
            <a:blip r:embed="rId6">
              <a:alphaModFix/>
            </a:blip>
            <a:stretch>
              <a:fillRect/>
            </a:stretch>
          </p:blipFill>
          <p:spPr>
            <a:xfrm>
              <a:off x="4705075" y="5274425"/>
              <a:ext cx="2034274" cy="1017125"/>
            </a:xfrm>
            <a:prstGeom prst="rect">
              <a:avLst/>
            </a:prstGeom>
            <a:noFill/>
            <a:ln>
              <a:noFill/>
            </a:ln>
          </p:spPr>
        </p:pic>
        <p:pic>
          <p:nvPicPr>
            <p:cNvPr id="209" name="Google Shape;209;p27"/>
            <p:cNvPicPr preferRelativeResize="0"/>
            <p:nvPr/>
          </p:nvPicPr>
          <p:blipFill>
            <a:blip r:embed="rId7">
              <a:alphaModFix/>
            </a:blip>
            <a:stretch>
              <a:fillRect/>
            </a:stretch>
          </p:blipFill>
          <p:spPr>
            <a:xfrm>
              <a:off x="694326" y="5224375"/>
              <a:ext cx="2209045" cy="1401000"/>
            </a:xfrm>
            <a:prstGeom prst="rect">
              <a:avLst/>
            </a:prstGeom>
            <a:noFill/>
            <a:ln>
              <a:noFill/>
            </a:ln>
          </p:spPr>
        </p:pic>
        <p:pic>
          <p:nvPicPr>
            <p:cNvPr id="210" name="Google Shape;210;p27"/>
            <p:cNvPicPr preferRelativeResize="0"/>
            <p:nvPr/>
          </p:nvPicPr>
          <p:blipFill>
            <a:blip r:embed="rId8">
              <a:alphaModFix/>
            </a:blip>
            <a:stretch>
              <a:fillRect/>
            </a:stretch>
          </p:blipFill>
          <p:spPr>
            <a:xfrm>
              <a:off x="3120200" y="5179450"/>
              <a:ext cx="1112357" cy="1401000"/>
            </a:xfrm>
            <a:prstGeom prst="rect">
              <a:avLst/>
            </a:prstGeom>
            <a:noFill/>
            <a:ln>
              <a:noFill/>
            </a:ln>
          </p:spPr>
        </p:pic>
        <p:pic>
          <p:nvPicPr>
            <p:cNvPr id="211" name="Google Shape;211;p27"/>
            <p:cNvPicPr preferRelativeResize="0"/>
            <p:nvPr/>
          </p:nvPicPr>
          <p:blipFill>
            <a:blip r:embed="rId9">
              <a:alphaModFix/>
            </a:blip>
            <a:stretch>
              <a:fillRect/>
            </a:stretch>
          </p:blipFill>
          <p:spPr>
            <a:xfrm>
              <a:off x="6529727" y="5761850"/>
              <a:ext cx="1302774" cy="913450"/>
            </a:xfrm>
            <a:prstGeom prst="rect">
              <a:avLst/>
            </a:prstGeom>
            <a:noFill/>
            <a:ln>
              <a:noFill/>
            </a:ln>
          </p:spPr>
        </p:pic>
      </p:grpSp>
      <p:grpSp>
        <p:nvGrpSpPr>
          <p:cNvPr id="212" name="Google Shape;212;p27"/>
          <p:cNvGrpSpPr/>
          <p:nvPr/>
        </p:nvGrpSpPr>
        <p:grpSpPr>
          <a:xfrm>
            <a:off x="555675" y="2945450"/>
            <a:ext cx="8417700" cy="1758900"/>
            <a:chOff x="555675" y="2945450"/>
            <a:chExt cx="8417700" cy="1758900"/>
          </a:xfrm>
        </p:grpSpPr>
        <p:sp>
          <p:nvSpPr>
            <p:cNvPr id="213" name="Google Shape;213;p27"/>
            <p:cNvSpPr/>
            <p:nvPr/>
          </p:nvSpPr>
          <p:spPr>
            <a:xfrm>
              <a:off x="555675" y="2945450"/>
              <a:ext cx="8417700" cy="1758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27"/>
            <p:cNvPicPr preferRelativeResize="0"/>
            <p:nvPr/>
          </p:nvPicPr>
          <p:blipFill>
            <a:blip r:embed="rId10">
              <a:alphaModFix/>
            </a:blip>
            <a:stretch>
              <a:fillRect/>
            </a:stretch>
          </p:blipFill>
          <p:spPr>
            <a:xfrm>
              <a:off x="730874" y="3010239"/>
              <a:ext cx="2353091" cy="1565875"/>
            </a:xfrm>
            <a:prstGeom prst="rect">
              <a:avLst/>
            </a:prstGeom>
            <a:noFill/>
            <a:ln>
              <a:noFill/>
            </a:ln>
            <a:effectLst>
              <a:outerShdw blurRad="57150" dist="123825" dir="8400000" algn="bl" rotWithShape="0">
                <a:srgbClr val="000000">
                  <a:alpha val="50000"/>
                </a:srgbClr>
              </a:outerShdw>
            </a:effectLst>
          </p:spPr>
        </p:pic>
        <p:pic>
          <p:nvPicPr>
            <p:cNvPr id="215" name="Google Shape;215;p27"/>
            <p:cNvPicPr preferRelativeResize="0"/>
            <p:nvPr/>
          </p:nvPicPr>
          <p:blipFill>
            <a:blip r:embed="rId11">
              <a:alphaModFix/>
            </a:blip>
            <a:stretch>
              <a:fillRect/>
            </a:stretch>
          </p:blipFill>
          <p:spPr>
            <a:xfrm>
              <a:off x="5815850" y="3040713"/>
              <a:ext cx="3048000" cy="1504950"/>
            </a:xfrm>
            <a:prstGeom prst="rect">
              <a:avLst/>
            </a:prstGeom>
            <a:noFill/>
            <a:ln>
              <a:noFill/>
            </a:ln>
          </p:spPr>
        </p:pic>
        <p:pic>
          <p:nvPicPr>
            <p:cNvPr id="216" name="Google Shape;216;p27"/>
            <p:cNvPicPr preferRelativeResize="0"/>
            <p:nvPr/>
          </p:nvPicPr>
          <p:blipFill>
            <a:blip r:embed="rId12">
              <a:alphaModFix/>
            </a:blip>
            <a:stretch>
              <a:fillRect/>
            </a:stretch>
          </p:blipFill>
          <p:spPr>
            <a:xfrm>
              <a:off x="3642198" y="2945450"/>
              <a:ext cx="1725050" cy="17250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t>NEW Training Plan</a:t>
            </a:r>
            <a:endParaRPr/>
          </a:p>
        </p:txBody>
      </p:sp>
      <p:graphicFrame>
        <p:nvGraphicFramePr>
          <p:cNvPr id="222" name="Google Shape;222;p28"/>
          <p:cNvGraphicFramePr/>
          <p:nvPr/>
        </p:nvGraphicFramePr>
        <p:xfrm>
          <a:off x="475845" y="1424685"/>
          <a:ext cx="3000000" cy="3000000"/>
        </p:xfrm>
        <a:graphic>
          <a:graphicData uri="http://schemas.openxmlformats.org/drawingml/2006/table">
            <a:tbl>
              <a:tblPr firstRow="1" bandRow="1">
                <a:noFill/>
                <a:tableStyleId>{ED9FDB82-491A-4A43-A6E3-20C3D276485C}</a:tableStyleId>
              </a:tblPr>
              <a:tblGrid>
                <a:gridCol w="1318425">
                  <a:extLst>
                    <a:ext uri="{9D8B030D-6E8A-4147-A177-3AD203B41FA5}">
                      <a16:colId xmlns:a16="http://schemas.microsoft.com/office/drawing/2014/main" val="20000"/>
                    </a:ext>
                  </a:extLst>
                </a:gridCol>
                <a:gridCol w="948700">
                  <a:extLst>
                    <a:ext uri="{9D8B030D-6E8A-4147-A177-3AD203B41FA5}">
                      <a16:colId xmlns:a16="http://schemas.microsoft.com/office/drawing/2014/main" val="20001"/>
                    </a:ext>
                  </a:extLst>
                </a:gridCol>
                <a:gridCol w="1512400">
                  <a:extLst>
                    <a:ext uri="{9D8B030D-6E8A-4147-A177-3AD203B41FA5}">
                      <a16:colId xmlns:a16="http://schemas.microsoft.com/office/drawing/2014/main" val="20002"/>
                    </a:ext>
                  </a:extLst>
                </a:gridCol>
                <a:gridCol w="310895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None/>
                      </a:pPr>
                      <a:r>
                        <a:rPr lang="en-GB" sz="1400" u="none" strike="noStrike" cap="none"/>
                        <a:t>DAY</a:t>
                      </a:r>
                      <a:endParaRPr/>
                    </a:p>
                  </a:txBody>
                  <a:tcPr marL="91450" marR="91450" marT="45725" marB="45725">
                    <a:solidFill>
                      <a:srgbClr val="BD94F0"/>
                    </a:solidFill>
                  </a:tcPr>
                </a:tc>
                <a:tc>
                  <a:txBody>
                    <a:bodyPr/>
                    <a:lstStyle/>
                    <a:p>
                      <a:pPr marL="0" marR="0" lvl="0" indent="0" algn="l" rtl="0">
                        <a:lnSpc>
                          <a:spcPct val="100000"/>
                        </a:lnSpc>
                        <a:spcBef>
                          <a:spcPts val="0"/>
                        </a:spcBef>
                        <a:spcAft>
                          <a:spcPts val="0"/>
                        </a:spcAft>
                        <a:buNone/>
                      </a:pPr>
                      <a:r>
                        <a:rPr lang="en-GB" sz="1400" u="none" strike="noStrike" cap="none"/>
                        <a:t>TIME</a:t>
                      </a:r>
                      <a:endParaRPr/>
                    </a:p>
                  </a:txBody>
                  <a:tcPr marL="91450" marR="91450" marT="45725" marB="45725">
                    <a:solidFill>
                      <a:srgbClr val="BD94F0"/>
                    </a:solidFill>
                  </a:tcPr>
                </a:tc>
                <a:tc>
                  <a:txBody>
                    <a:bodyPr/>
                    <a:lstStyle/>
                    <a:p>
                      <a:pPr marL="0" marR="0" lvl="0" indent="0" algn="l" rtl="0">
                        <a:lnSpc>
                          <a:spcPct val="100000"/>
                        </a:lnSpc>
                        <a:spcBef>
                          <a:spcPts val="0"/>
                        </a:spcBef>
                        <a:spcAft>
                          <a:spcPts val="0"/>
                        </a:spcAft>
                        <a:buNone/>
                      </a:pPr>
                      <a:r>
                        <a:rPr lang="en-GB" sz="1400" u="none" strike="noStrike" cap="none"/>
                        <a:t>YEAR GROUPS from Sept 2023</a:t>
                      </a:r>
                      <a:endParaRPr/>
                    </a:p>
                  </a:txBody>
                  <a:tcPr marL="91450" marR="91450" marT="45725" marB="45725">
                    <a:solidFill>
                      <a:srgbClr val="BD94F0"/>
                    </a:solidFill>
                  </a:tcPr>
                </a:tc>
                <a:tc>
                  <a:txBody>
                    <a:bodyPr/>
                    <a:lstStyle/>
                    <a:p>
                      <a:pPr marL="0" marR="0" lvl="0" indent="0" algn="l" rtl="0">
                        <a:lnSpc>
                          <a:spcPct val="100000"/>
                        </a:lnSpc>
                        <a:spcBef>
                          <a:spcPts val="0"/>
                        </a:spcBef>
                        <a:spcAft>
                          <a:spcPts val="0"/>
                        </a:spcAft>
                        <a:buNone/>
                      </a:pPr>
                      <a:r>
                        <a:rPr lang="en-GB" sz="1400" u="none" strike="noStrike" cap="none"/>
                        <a:t>LEAGUE AGE GROUP</a:t>
                      </a:r>
                      <a:endParaRPr/>
                    </a:p>
                  </a:txBody>
                  <a:tcPr marL="91450" marR="91450" marT="45725" marB="45725">
                    <a:solidFill>
                      <a:srgbClr val="BD94F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GB" sz="1400" u="none" strike="noStrike" cap="none"/>
                        <a:t>Monday</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5-6pm</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Yr 6/7   </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U11s and U12s</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GB" sz="1400" u="none" strike="noStrike" cap="none"/>
                        <a:t>Monday</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6-7pm</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Yr 8/Yr 9  </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U14s</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GB" sz="1400" u="none" strike="noStrike" cap="none"/>
                        <a:t>Monday</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7-8pm</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Yr 10/11</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U16s</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GB" sz="1400" u="none" strike="noStrike" cap="none"/>
                        <a:t>Monday</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8-9pm</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Yr 12/13 </a:t>
                      </a:r>
                      <a:br>
                        <a:rPr lang="en-GB" sz="1400" u="none" strike="noStrike" cap="none"/>
                      </a:br>
                      <a:r>
                        <a:rPr lang="en-GB" sz="1400" u="none" strike="noStrike" cap="none"/>
                        <a:t>+ Seniors</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MKINL Championship (Olney Purple)</a:t>
                      </a:r>
                      <a:br>
                        <a:rPr lang="en-GB" sz="1400" u="none" strike="noStrike" cap="none"/>
                      </a:br>
                      <a:r>
                        <a:rPr lang="en-GB" sz="1400" u="none" strike="noStrike" cap="none"/>
                        <a:t>MKINL Div 2 tbc (Olney White)</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GB" sz="1400" b="1" i="1" u="none" strike="noStrike" cap="none"/>
                        <a:t>Wednesday</a:t>
                      </a:r>
                      <a:r>
                        <a:rPr lang="en-GB" sz="1400" u="none" strike="noStrike" cap="none"/>
                        <a:t> </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5-6pm</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Yr 5</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t>U11s</a:t>
                      </a:r>
                      <a:endParaRPr/>
                    </a:p>
                  </a:txBody>
                  <a:tcPr marL="91450" marR="91450" marT="45725" marB="45725"/>
                </a:tc>
                <a:extLst>
                  <a:ext uri="{0D108BD9-81ED-4DB2-BD59-A6C34878D82A}">
                    <a16:rowId xmlns:a16="http://schemas.microsoft.com/office/drawing/2014/main" val="10005"/>
                  </a:ext>
                </a:extLst>
              </a:tr>
            </a:tbl>
          </a:graphicData>
        </a:graphic>
      </p:graphicFrame>
      <p:pic>
        <p:nvPicPr>
          <p:cNvPr id="223" name="Google Shape;223;p28"/>
          <p:cNvPicPr preferRelativeResize="0"/>
          <p:nvPr/>
        </p:nvPicPr>
        <p:blipFill rotWithShape="1">
          <a:blip r:embed="rId3">
            <a:alphaModFix/>
          </a:blip>
          <a:srcRect/>
          <a:stretch/>
        </p:blipFill>
        <p:spPr>
          <a:xfrm>
            <a:off x="828000" y="4408600"/>
            <a:ext cx="2005275" cy="2005275"/>
          </a:xfrm>
          <a:prstGeom prst="rect">
            <a:avLst/>
          </a:prstGeom>
          <a:noFill/>
          <a:ln>
            <a:noFill/>
          </a:ln>
        </p:spPr>
      </p:pic>
      <p:sp>
        <p:nvSpPr>
          <p:cNvPr id="224" name="Google Shape;224;p28"/>
          <p:cNvSpPr txBox="1"/>
          <p:nvPr/>
        </p:nvSpPr>
        <p:spPr>
          <a:xfrm>
            <a:off x="3448850" y="4135150"/>
            <a:ext cx="51507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Calibri"/>
                <a:ea typeface="Calibri"/>
                <a:cs typeface="Calibri"/>
                <a:sym typeface="Calibri"/>
              </a:rPr>
              <a:t>Our Coaching Squad for the new Season</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Mandy Mistlin</a:t>
            </a:r>
            <a:endParaRPr sz="14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2"/>
              </a:buClr>
              <a:buSzPts val="1400"/>
              <a:buFont typeface="Arial"/>
              <a:buNone/>
            </a:pPr>
            <a:r>
              <a:rPr lang="en-GB">
                <a:solidFill>
                  <a:schemeClr val="dk2"/>
                </a:solidFill>
                <a:latin typeface="Calibri"/>
                <a:ea typeface="Calibri"/>
                <a:cs typeface="Calibri"/>
                <a:sym typeface="Calibri"/>
              </a:rPr>
              <a:t>Karena Scowen </a:t>
            </a:r>
            <a:endParaRPr>
              <a:latin typeface="Calibri"/>
              <a:ea typeface="Calibri"/>
              <a:cs typeface="Calibri"/>
              <a:sym typeface="Calibri"/>
            </a:endParaRPr>
          </a:p>
          <a:p>
            <a:pPr marL="0" marR="0" lvl="0" indent="0" algn="l" rtl="0">
              <a:lnSpc>
                <a:spcPct val="100000"/>
              </a:lnSpc>
              <a:spcBef>
                <a:spcPts val="0"/>
              </a:spcBef>
              <a:spcAft>
                <a:spcPts val="0"/>
              </a:spcAft>
              <a:buNone/>
            </a:pPr>
            <a:r>
              <a:rPr lang="en-GB" sz="1400" b="0" i="0" u="none" strike="noStrike" cap="none">
                <a:solidFill>
                  <a:srgbClr val="000000"/>
                </a:solidFill>
                <a:latin typeface="Calibri"/>
                <a:ea typeface="Calibri"/>
                <a:cs typeface="Calibri"/>
                <a:sym typeface="Calibri"/>
              </a:rPr>
              <a:t>Charlie Scowen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Emily Winter</a:t>
            </a:r>
            <a:endParaRPr sz="14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2"/>
              </a:buClr>
              <a:buSzPts val="1400"/>
              <a:buFont typeface="Arial"/>
              <a:buNone/>
            </a:pPr>
            <a:r>
              <a:rPr lang="en-GB">
                <a:solidFill>
                  <a:schemeClr val="dk2"/>
                </a:solidFill>
                <a:latin typeface="Calibri"/>
                <a:ea typeface="Calibri"/>
                <a:cs typeface="Calibri"/>
                <a:sym typeface="Calibri"/>
              </a:rPr>
              <a:t>Maria Tennant</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Eimear Fitzgerald</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Becky Stewart</a:t>
            </a:r>
            <a:endParaRPr sz="14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2"/>
              </a:buClr>
              <a:buSzPts val="1400"/>
              <a:buFont typeface="Arial"/>
              <a:buNone/>
            </a:pPr>
            <a:r>
              <a:rPr lang="en-GB">
                <a:solidFill>
                  <a:schemeClr val="dk2"/>
                </a:solidFill>
                <a:latin typeface="Calibri"/>
                <a:ea typeface="Calibri"/>
                <a:cs typeface="Calibri"/>
                <a:sym typeface="Calibri"/>
              </a:rPr>
              <a:t>Julie Paynter</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rgbClr val="9900FF"/>
                </a:solidFill>
              </a:rPr>
              <a:t>Our</a:t>
            </a:r>
            <a:r>
              <a:rPr lang="en-GB" b="1">
                <a:solidFill>
                  <a:srgbClr val="9900FF"/>
                </a:solidFill>
              </a:rPr>
              <a:t> </a:t>
            </a:r>
            <a:r>
              <a:rPr lang="en-GB">
                <a:solidFill>
                  <a:srgbClr val="9900FF"/>
                </a:solidFill>
              </a:rPr>
              <a:t>Team Managers for the New Season</a:t>
            </a:r>
            <a:endParaRPr b="1">
              <a:solidFill>
                <a:srgbClr val="9900FF"/>
              </a:solidFill>
            </a:endParaRPr>
          </a:p>
        </p:txBody>
      </p:sp>
      <p:pic>
        <p:nvPicPr>
          <p:cNvPr id="231" name="Google Shape;231;p29"/>
          <p:cNvPicPr preferRelativeResize="0"/>
          <p:nvPr/>
        </p:nvPicPr>
        <p:blipFill rotWithShape="1">
          <a:blip r:embed="rId3">
            <a:alphaModFix/>
          </a:blip>
          <a:srcRect l="16028" r="13577"/>
          <a:stretch/>
        </p:blipFill>
        <p:spPr>
          <a:xfrm>
            <a:off x="361525" y="2157500"/>
            <a:ext cx="2693800" cy="2726625"/>
          </a:xfrm>
          <a:prstGeom prst="rect">
            <a:avLst/>
          </a:prstGeom>
          <a:noFill/>
          <a:ln>
            <a:noFill/>
          </a:ln>
        </p:spPr>
      </p:pic>
      <p:sp>
        <p:nvSpPr>
          <p:cNvPr id="232" name="Google Shape;232;p29"/>
          <p:cNvSpPr txBox="1"/>
          <p:nvPr/>
        </p:nvSpPr>
        <p:spPr>
          <a:xfrm>
            <a:off x="3190475" y="2071488"/>
            <a:ext cx="5150700" cy="324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U11 Yr 5			TBA</a:t>
            </a:r>
            <a:endParaRPr sz="1900"/>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U11 Yr 6 			Emily Winter</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U12 				</a:t>
            </a:r>
            <a:r>
              <a:rPr lang="en-GB" sz="1900">
                <a:latin typeface="Calibri"/>
                <a:ea typeface="Calibri"/>
                <a:cs typeface="Calibri"/>
                <a:sym typeface="Calibri"/>
              </a:rPr>
              <a:t>TBA</a:t>
            </a:r>
            <a:r>
              <a:rPr lang="en-GB" sz="1900" b="0" i="0" u="none" strike="noStrike" cap="none">
                <a:solidFill>
                  <a:srgbClr val="000000"/>
                </a:solidFill>
                <a:latin typeface="Calibri"/>
                <a:ea typeface="Calibri"/>
                <a:cs typeface="Calibri"/>
                <a:sym typeface="Calibri"/>
              </a:rPr>
              <a:t> </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U14 Galaxy 		Lisa McCloskey</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U14 Meteors 		</a:t>
            </a:r>
            <a:r>
              <a:rPr lang="en-GB" sz="1900">
                <a:latin typeface="Calibri"/>
                <a:ea typeface="Calibri"/>
                <a:cs typeface="Calibri"/>
                <a:sym typeface="Calibri"/>
              </a:rPr>
              <a:t>TBA</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U16 				Helen Donaghy</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Olney White 		Millie Corley</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900" b="0" i="0" u="none" strike="noStrike" cap="none">
                <a:solidFill>
                  <a:srgbClr val="000000"/>
                </a:solidFill>
                <a:latin typeface="Calibri"/>
                <a:ea typeface="Calibri"/>
                <a:cs typeface="Calibri"/>
                <a:sym typeface="Calibri"/>
              </a:rPr>
              <a:t>Olney Purple 		Sarah Parker</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265500" y="1575600"/>
            <a:ext cx="4045200" cy="2044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Please fill in the Google Form for </a:t>
            </a:r>
            <a:r>
              <a:rPr lang="en-GB">
                <a:solidFill>
                  <a:schemeClr val="dk1"/>
                </a:solidFill>
              </a:rPr>
              <a:t>INTENTION to Rejoin ONC</a:t>
            </a:r>
            <a:endParaRPr>
              <a:solidFill>
                <a:schemeClr val="dk1"/>
              </a:solidFill>
            </a:endParaRPr>
          </a:p>
        </p:txBody>
      </p:sp>
      <p:sp>
        <p:nvSpPr>
          <p:cNvPr id="239" name="Google Shape;239;p30"/>
          <p:cNvSpPr txBox="1">
            <a:spLocks noGrp="1"/>
          </p:cNvSpPr>
          <p:nvPr>
            <p:ph type="body" idx="2"/>
          </p:nvPr>
        </p:nvSpPr>
        <p:spPr>
          <a:xfrm>
            <a:off x="4792825" y="965550"/>
            <a:ext cx="4256400" cy="4926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GB"/>
              <a:t>https://forms.gle/3t4MU6aLETiSe4CS9</a:t>
            </a:r>
            <a:endParaRPr/>
          </a:p>
        </p:txBody>
      </p:sp>
      <p:sp>
        <p:nvSpPr>
          <p:cNvPr id="240" name="Google Shape;240;p30"/>
          <p:cNvSpPr txBox="1">
            <a:spLocks noGrp="1"/>
          </p:cNvSpPr>
          <p:nvPr>
            <p:ph type="subTitle" idx="1"/>
          </p:nvPr>
        </p:nvSpPr>
        <p:spPr>
          <a:xfrm>
            <a:off x="265500" y="3692001"/>
            <a:ext cx="4045200" cy="1794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Posted on SPOND to ONC club</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1"/>
          <p:cNvSpPr txBox="1">
            <a:spLocks noGrp="1"/>
          </p:cNvSpPr>
          <p:nvPr>
            <p:ph type="ctrTitle"/>
          </p:nvPr>
        </p:nvSpPr>
        <p:spPr>
          <a:xfrm>
            <a:off x="485875" y="352633"/>
            <a:ext cx="8183700" cy="1964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The Money bit…..</a:t>
            </a:r>
            <a:endParaRPr/>
          </a:p>
        </p:txBody>
      </p:sp>
      <p:sp>
        <p:nvSpPr>
          <p:cNvPr id="247" name="Google Shape;247;p31"/>
          <p:cNvSpPr txBox="1">
            <a:spLocks noGrp="1"/>
          </p:cNvSpPr>
          <p:nvPr>
            <p:ph type="subTitle" idx="1"/>
          </p:nvPr>
        </p:nvSpPr>
        <p:spPr>
          <a:xfrm>
            <a:off x="485875" y="2317433"/>
            <a:ext cx="8183700" cy="114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a:t>AGENDA – 3rd July 2023</a:t>
            </a:r>
            <a:endParaRPr/>
          </a:p>
          <a:p>
            <a:pPr marL="0" lvl="0" indent="0" algn="l"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42877"/>
              <a:buNone/>
            </a:pPr>
            <a:r>
              <a:rPr lang="en-GB"/>
              <a:t>1.	</a:t>
            </a:r>
            <a:r>
              <a:rPr lang="en-GB" sz="2333"/>
              <a:t>INTRODUCTION &amp; CHAIR OVERVIEW	Karena				</a:t>
            </a:r>
            <a:br>
              <a:rPr lang="en-GB" sz="2333"/>
            </a:br>
            <a:r>
              <a:rPr lang="en-GB" sz="2333"/>
              <a:t>2.	TEAM REPORTS							Emily/Karena, </a:t>
            </a:r>
            <a:endParaRPr sz="2333"/>
          </a:p>
          <a:p>
            <a:pPr marL="5029200" lvl="0" indent="457200" algn="l" rtl="0">
              <a:lnSpc>
                <a:spcPct val="100000"/>
              </a:lnSpc>
              <a:spcBef>
                <a:spcPts val="0"/>
              </a:spcBef>
              <a:spcAft>
                <a:spcPts val="0"/>
              </a:spcAft>
              <a:buSzPct val="142877"/>
              <a:buNone/>
            </a:pPr>
            <a:r>
              <a:rPr lang="en-GB" sz="2333"/>
              <a:t>Yvonne, Mandy, Sarah</a:t>
            </a:r>
            <a:endParaRPr sz="2333"/>
          </a:p>
          <a:p>
            <a:pPr marL="0" lvl="0" indent="0" algn="l" rtl="0">
              <a:lnSpc>
                <a:spcPct val="100000"/>
              </a:lnSpc>
              <a:spcBef>
                <a:spcPts val="0"/>
              </a:spcBef>
              <a:spcAft>
                <a:spcPts val="0"/>
              </a:spcAft>
              <a:buSzPct val="142877"/>
              <a:buNone/>
            </a:pPr>
            <a:r>
              <a:rPr lang="en-GB" sz="2333"/>
              <a:t>3.	PERFORMANCE ATHLETES 				Mandy</a:t>
            </a:r>
            <a:endParaRPr sz="2333"/>
          </a:p>
          <a:p>
            <a:pPr marL="0" lvl="0" indent="0" algn="l" rtl="0">
              <a:lnSpc>
                <a:spcPct val="100000"/>
              </a:lnSpc>
              <a:spcBef>
                <a:spcPts val="0"/>
              </a:spcBef>
              <a:spcAft>
                <a:spcPts val="0"/>
              </a:spcAft>
              <a:buSzPct val="142877"/>
              <a:buNone/>
            </a:pPr>
            <a:r>
              <a:rPr lang="en-GB" sz="2333"/>
              <a:t>4.	SEASON ISSUES							Karena</a:t>
            </a:r>
            <a:br>
              <a:rPr lang="en-GB" sz="2333"/>
            </a:br>
            <a:r>
              <a:rPr lang="en-GB" sz="2333"/>
              <a:t>5.	NEW SEASON </a:t>
            </a:r>
            <a:br>
              <a:rPr lang="en-GB" sz="2333"/>
            </a:br>
            <a:r>
              <a:rPr lang="en-GB" sz="2333"/>
              <a:t>	TRAINING PLAN, COACHES, TM’S		Mandy</a:t>
            </a:r>
            <a:endParaRPr sz="2333"/>
          </a:p>
          <a:p>
            <a:pPr marL="0" lvl="0" indent="0" algn="l" rtl="0">
              <a:lnSpc>
                <a:spcPct val="100000"/>
              </a:lnSpc>
              <a:spcBef>
                <a:spcPts val="0"/>
              </a:spcBef>
              <a:spcAft>
                <a:spcPts val="0"/>
              </a:spcAft>
              <a:buSzPct val="142877"/>
              <a:buNone/>
            </a:pPr>
            <a:r>
              <a:rPr lang="en-GB" sz="2333"/>
              <a:t>6.	FINANCES, FUNDRAISING, FEES			Mandy</a:t>
            </a:r>
            <a:endParaRPr sz="2333"/>
          </a:p>
          <a:p>
            <a:pPr marL="0" lvl="0" indent="0" algn="l" rtl="0">
              <a:lnSpc>
                <a:spcPct val="100000"/>
              </a:lnSpc>
              <a:spcBef>
                <a:spcPts val="0"/>
              </a:spcBef>
              <a:spcAft>
                <a:spcPts val="0"/>
              </a:spcAft>
              <a:buSzPct val="142877"/>
              <a:buNone/>
            </a:pPr>
            <a:r>
              <a:rPr lang="en-GB" sz="2333"/>
              <a:t>7.	RE-ELECTION OF COMMITTEE			Karena</a:t>
            </a:r>
            <a:endParaRPr sz="2333"/>
          </a:p>
          <a:p>
            <a:pPr marL="0" lvl="0" indent="0" algn="l" rtl="0">
              <a:lnSpc>
                <a:spcPct val="100000"/>
              </a:lnSpc>
              <a:spcBef>
                <a:spcPts val="0"/>
              </a:spcBef>
              <a:spcAft>
                <a:spcPts val="0"/>
              </a:spcAft>
              <a:buSzPct val="142877"/>
              <a:buNone/>
            </a:pPr>
            <a:r>
              <a:rPr lang="en-GB" sz="2333"/>
              <a:t>8.	KIT SHOP									Louise</a:t>
            </a:r>
            <a:endParaRPr sz="2333"/>
          </a:p>
          <a:p>
            <a:pPr marL="0" lvl="0" indent="0" algn="l" rtl="0">
              <a:lnSpc>
                <a:spcPct val="100000"/>
              </a:lnSpc>
              <a:spcBef>
                <a:spcPts val="0"/>
              </a:spcBef>
              <a:spcAft>
                <a:spcPts val="0"/>
              </a:spcAft>
              <a:buSzPct val="142877"/>
              <a:buNone/>
            </a:pPr>
            <a:r>
              <a:rPr lang="en-GB" sz="2333"/>
              <a:t>9.	lOOKING FORWARD						Karena</a:t>
            </a:r>
            <a:endParaRPr sz="2333"/>
          </a:p>
          <a:p>
            <a:pPr marL="0" lvl="0" indent="0" algn="l" rtl="0">
              <a:lnSpc>
                <a:spcPct val="100000"/>
              </a:lnSpc>
              <a:spcBef>
                <a:spcPts val="0"/>
              </a:spcBef>
              <a:spcAft>
                <a:spcPts val="0"/>
              </a:spcAft>
              <a:buSzPct val="142877"/>
              <a:buNone/>
            </a:pPr>
            <a:r>
              <a:rPr lang="en-GB" sz="2333"/>
              <a:t>10.	CLOSING / AOB							Karena</a:t>
            </a:r>
            <a:br>
              <a:rPr lang="en-GB" sz="2333"/>
            </a:br>
            <a:endParaRPr sz="2333"/>
          </a:p>
          <a:p>
            <a:pPr marL="0" lvl="0" indent="0" algn="l" rtl="0">
              <a:lnSpc>
                <a:spcPct val="100000"/>
              </a:lnSpc>
              <a:spcBef>
                <a:spcPts val="0"/>
              </a:spcBef>
              <a:spcAft>
                <a:spcPts val="0"/>
              </a:spcAft>
              <a:buSzPct val="142877"/>
              <a:buNone/>
            </a:pPr>
            <a:r>
              <a:rPr lang="en-GB" sz="2333"/>
              <a:t>11.	PRESENTATION OF AWARDS				Coaches</a:t>
            </a:r>
            <a:endParaRPr sz="2333"/>
          </a:p>
        </p:txBody>
      </p:sp>
      <p:pic>
        <p:nvPicPr>
          <p:cNvPr id="80" name="Google Shape;80;p14"/>
          <p:cNvPicPr preferRelativeResize="0"/>
          <p:nvPr/>
        </p:nvPicPr>
        <p:blipFill rotWithShape="1">
          <a:blip r:embed="rId3">
            <a:alphaModFix/>
          </a:blip>
          <a:srcRect/>
          <a:stretch/>
        </p:blipFill>
        <p:spPr>
          <a:xfrm>
            <a:off x="6777698" y="90448"/>
            <a:ext cx="2129702" cy="1334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2"/>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b="1">
                <a:solidFill>
                  <a:srgbClr val="9900FF"/>
                </a:solidFill>
              </a:rPr>
              <a:t>Finance Update </a:t>
            </a:r>
            <a:endParaRPr b="1">
              <a:solidFill>
                <a:srgbClr val="9900FF"/>
              </a:solidFill>
            </a:endParaRPr>
          </a:p>
        </p:txBody>
      </p:sp>
      <p:graphicFrame>
        <p:nvGraphicFramePr>
          <p:cNvPr id="254" name="Google Shape;254;p32"/>
          <p:cNvGraphicFramePr/>
          <p:nvPr/>
        </p:nvGraphicFramePr>
        <p:xfrm>
          <a:off x="406600" y="1307025"/>
          <a:ext cx="3000000" cy="3000000"/>
        </p:xfrm>
        <a:graphic>
          <a:graphicData uri="http://schemas.openxmlformats.org/drawingml/2006/table">
            <a:tbl>
              <a:tblPr>
                <a:noFill/>
                <a:tableStyleId>{42B01671-79B5-48A5-97E1-5DA35E403D59}</a:tableStyleId>
              </a:tblPr>
              <a:tblGrid>
                <a:gridCol w="2103900">
                  <a:extLst>
                    <a:ext uri="{9D8B030D-6E8A-4147-A177-3AD203B41FA5}">
                      <a16:colId xmlns:a16="http://schemas.microsoft.com/office/drawing/2014/main" val="20000"/>
                    </a:ext>
                  </a:extLst>
                </a:gridCol>
                <a:gridCol w="2092850">
                  <a:extLst>
                    <a:ext uri="{9D8B030D-6E8A-4147-A177-3AD203B41FA5}">
                      <a16:colId xmlns:a16="http://schemas.microsoft.com/office/drawing/2014/main" val="20001"/>
                    </a:ext>
                  </a:extLst>
                </a:gridCol>
                <a:gridCol w="1971250">
                  <a:extLst>
                    <a:ext uri="{9D8B030D-6E8A-4147-A177-3AD203B41FA5}">
                      <a16:colId xmlns:a16="http://schemas.microsoft.com/office/drawing/2014/main" val="20002"/>
                    </a:ext>
                  </a:extLst>
                </a:gridCol>
                <a:gridCol w="2247600">
                  <a:extLst>
                    <a:ext uri="{9D8B030D-6E8A-4147-A177-3AD203B41FA5}">
                      <a16:colId xmlns:a16="http://schemas.microsoft.com/office/drawing/2014/main" val="20003"/>
                    </a:ext>
                  </a:extLst>
                </a:gridCol>
              </a:tblGrid>
              <a:tr h="421300">
                <a:tc gridSpan="4">
                  <a:txBody>
                    <a:bodyPr/>
                    <a:lstStyle/>
                    <a:p>
                      <a:pPr marL="0" lvl="0" indent="0" algn="l" rtl="0">
                        <a:spcBef>
                          <a:spcPts val="0"/>
                        </a:spcBef>
                        <a:spcAft>
                          <a:spcPts val="0"/>
                        </a:spcAft>
                        <a:buNone/>
                      </a:pPr>
                      <a:r>
                        <a:rPr lang="en-GB" b="1"/>
                        <a:t>Olney Netball Club Accounts 2022-2023</a:t>
                      </a:r>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8750">
                <a:tc>
                  <a:txBody>
                    <a:bodyPr/>
                    <a:lstStyle/>
                    <a:p>
                      <a:pPr marL="0" lvl="0" indent="0" algn="l" rtl="0">
                        <a:spcBef>
                          <a:spcPts val="0"/>
                        </a:spcBef>
                        <a:spcAft>
                          <a:spcPts val="0"/>
                        </a:spcAft>
                        <a:buNone/>
                      </a:pPr>
                      <a:r>
                        <a:rPr lang="en-GB" sz="1200"/>
                        <a:t>Opening Balance</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6,757.40</a:t>
                      </a:r>
                      <a:endParaRPr sz="1200"/>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extLst>
                  <a:ext uri="{0D108BD9-81ED-4DB2-BD59-A6C34878D82A}">
                    <a16:rowId xmlns:a16="http://schemas.microsoft.com/office/drawing/2014/main" val="10001"/>
                  </a:ext>
                </a:extLst>
              </a:tr>
              <a:tr h="328750">
                <a:tc>
                  <a:txBody>
                    <a:bodyPr/>
                    <a:lstStyle/>
                    <a:p>
                      <a:pPr marL="0" lvl="0" indent="0" algn="l" rtl="0">
                        <a:spcBef>
                          <a:spcPts val="0"/>
                        </a:spcBef>
                        <a:spcAft>
                          <a:spcPts val="0"/>
                        </a:spcAft>
                        <a:buNone/>
                      </a:pPr>
                      <a:r>
                        <a:rPr lang="en-GB" sz="1200"/>
                        <a:t>Uncashed cheques</a:t>
                      </a:r>
                      <a:endParaRPr sz="1200"/>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extLst>
                  <a:ext uri="{0D108BD9-81ED-4DB2-BD59-A6C34878D82A}">
                    <a16:rowId xmlns:a16="http://schemas.microsoft.com/office/drawing/2014/main" val="10002"/>
                  </a:ext>
                </a:extLst>
              </a:tr>
              <a:tr h="328750">
                <a:tc>
                  <a:txBody>
                    <a:bodyPr/>
                    <a:lstStyle/>
                    <a:p>
                      <a:pPr marL="0" lvl="0" indent="0" algn="l" rtl="0">
                        <a:spcBef>
                          <a:spcPts val="0"/>
                        </a:spcBef>
                        <a:spcAft>
                          <a:spcPts val="0"/>
                        </a:spcAft>
                        <a:buNone/>
                      </a:pPr>
                      <a:r>
                        <a:rPr lang="en-GB" sz="1200" b="1"/>
                        <a:t>Current Balance </a:t>
                      </a:r>
                      <a:endParaRPr sz="1200" b="1"/>
                    </a:p>
                  </a:txBody>
                  <a:tcPr marL="91425" marR="91425" marT="91425" marB="91425"/>
                </a:tc>
                <a:tc>
                  <a:txBody>
                    <a:bodyPr/>
                    <a:lstStyle/>
                    <a:p>
                      <a:pPr marL="0" lvl="0" indent="0" algn="r" rtl="0">
                        <a:lnSpc>
                          <a:spcPct val="115000"/>
                        </a:lnSpc>
                        <a:spcBef>
                          <a:spcPts val="0"/>
                        </a:spcBef>
                        <a:spcAft>
                          <a:spcPts val="0"/>
                        </a:spcAft>
                        <a:buNone/>
                      </a:pPr>
                      <a:r>
                        <a:rPr lang="en-GB" sz="1200" b="1"/>
                        <a:t>£5,505.45</a:t>
                      </a:r>
                      <a:endParaRPr sz="1200" b="1"/>
                    </a:p>
                  </a:txBody>
                  <a:tcPr marL="91425" marR="91425" marT="91425" marB="91425"/>
                </a:tc>
                <a:tc>
                  <a:txBody>
                    <a:bodyPr/>
                    <a:lstStyle/>
                    <a:p>
                      <a:pPr marL="0" lvl="0" indent="0" algn="r" rtl="0">
                        <a:lnSpc>
                          <a:spcPct val="115000"/>
                        </a:lnSpc>
                        <a:spcBef>
                          <a:spcPts val="0"/>
                        </a:spcBef>
                        <a:spcAft>
                          <a:spcPts val="0"/>
                        </a:spcAft>
                        <a:buNone/>
                      </a:pPr>
                      <a:r>
                        <a:rPr lang="en-GB" sz="1200" b="1"/>
                        <a:t>6,153.45</a:t>
                      </a:r>
                      <a:endParaRPr sz="1200" b="1"/>
                    </a:p>
                  </a:txBody>
                  <a:tcPr marL="91425" marR="91425" marT="91425" marB="91425"/>
                </a:tc>
                <a:tc>
                  <a:txBody>
                    <a:bodyPr/>
                    <a:lstStyle/>
                    <a:p>
                      <a:pPr marL="0" lvl="0" indent="0" algn="l" rtl="0">
                        <a:spcBef>
                          <a:spcPts val="0"/>
                        </a:spcBef>
                        <a:spcAft>
                          <a:spcPts val="0"/>
                        </a:spcAft>
                        <a:buNone/>
                      </a:pPr>
                      <a:r>
                        <a:rPr lang="en-GB" sz="1200" b="1"/>
                        <a:t>Actual Balance</a:t>
                      </a:r>
                      <a:endParaRPr sz="1200" b="1"/>
                    </a:p>
                  </a:txBody>
                  <a:tcPr marL="91425" marR="91425" marT="91425" marB="91425"/>
                </a:tc>
                <a:extLst>
                  <a:ext uri="{0D108BD9-81ED-4DB2-BD59-A6C34878D82A}">
                    <a16:rowId xmlns:a16="http://schemas.microsoft.com/office/drawing/2014/main" val="10003"/>
                  </a:ext>
                </a:extLst>
              </a:tr>
              <a:tr h="328750">
                <a:tc>
                  <a:txBody>
                    <a:bodyPr/>
                    <a:lstStyle/>
                    <a:p>
                      <a:pPr marL="0" lvl="0" indent="0" algn="l" rtl="0">
                        <a:spcBef>
                          <a:spcPts val="0"/>
                        </a:spcBef>
                        <a:spcAft>
                          <a:spcPts val="0"/>
                        </a:spcAft>
                        <a:buNone/>
                      </a:pPr>
                      <a:r>
                        <a:rPr lang="en-GB" sz="1200"/>
                        <a:t>Profit/Loss</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-£1,251.95</a:t>
                      </a:r>
                      <a:endParaRPr sz="1200"/>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extLst>
                  <a:ext uri="{0D108BD9-81ED-4DB2-BD59-A6C34878D82A}">
                    <a16:rowId xmlns:a16="http://schemas.microsoft.com/office/drawing/2014/main" val="10004"/>
                  </a:ext>
                </a:extLst>
              </a:tr>
              <a:tr h="328750">
                <a:tc>
                  <a:txBody>
                    <a:bodyPr/>
                    <a:lstStyle/>
                    <a:p>
                      <a:pPr marL="0" lvl="0" indent="0" algn="l" rtl="0">
                        <a:spcBef>
                          <a:spcPts val="0"/>
                        </a:spcBef>
                        <a:spcAft>
                          <a:spcPts val="0"/>
                        </a:spcAft>
                        <a:buNone/>
                      </a:pPr>
                      <a:r>
                        <a:rPr lang="en-GB" sz="1200"/>
                        <a:t> </a:t>
                      </a:r>
                      <a:endParaRPr sz="1200"/>
                    </a:p>
                  </a:txBody>
                  <a:tcPr marL="91425" marR="91425" marT="91425" marB="91425"/>
                </a:tc>
                <a:tc>
                  <a:txBody>
                    <a:bodyPr/>
                    <a:lstStyle/>
                    <a:p>
                      <a:pPr marL="0" lvl="0" indent="0" algn="l" rtl="0">
                        <a:spcBef>
                          <a:spcPts val="0"/>
                        </a:spcBef>
                        <a:spcAft>
                          <a:spcPts val="0"/>
                        </a:spcAft>
                        <a:buNone/>
                      </a:pPr>
                      <a:r>
                        <a:rPr lang="en-GB" sz="1200" b="1"/>
                        <a:t>Income</a:t>
                      </a:r>
                      <a:endParaRPr sz="1200" b="1"/>
                    </a:p>
                  </a:txBody>
                  <a:tcPr marL="91425" marR="91425" marT="91425" marB="91425"/>
                </a:tc>
                <a:tc>
                  <a:txBody>
                    <a:bodyPr/>
                    <a:lstStyle/>
                    <a:p>
                      <a:pPr marL="0" lvl="0" indent="0" algn="l" rtl="0">
                        <a:spcBef>
                          <a:spcPts val="0"/>
                        </a:spcBef>
                        <a:spcAft>
                          <a:spcPts val="0"/>
                        </a:spcAft>
                        <a:buNone/>
                      </a:pPr>
                      <a:r>
                        <a:rPr lang="en-GB" sz="1200" b="1"/>
                        <a:t>Expenditure</a:t>
                      </a:r>
                      <a:endParaRPr sz="1200" b="1"/>
                    </a:p>
                  </a:txBody>
                  <a:tcPr marL="91425" marR="91425" marT="91425" marB="91425"/>
                </a:tc>
                <a:tc>
                  <a:txBody>
                    <a:bodyPr/>
                    <a:lstStyle/>
                    <a:p>
                      <a:pPr marL="0" lvl="0" indent="0" algn="l" rtl="0">
                        <a:spcBef>
                          <a:spcPts val="0"/>
                        </a:spcBef>
                        <a:spcAft>
                          <a:spcPts val="0"/>
                        </a:spcAft>
                        <a:buNone/>
                      </a:pPr>
                      <a:r>
                        <a:rPr lang="en-GB" sz="1200" b="1"/>
                        <a:t>Difference</a:t>
                      </a:r>
                      <a:endParaRPr sz="1200" b="1"/>
                    </a:p>
                  </a:txBody>
                  <a:tcPr marL="91425" marR="91425" marT="91425" marB="91425"/>
                </a:tc>
                <a:extLst>
                  <a:ext uri="{0D108BD9-81ED-4DB2-BD59-A6C34878D82A}">
                    <a16:rowId xmlns:a16="http://schemas.microsoft.com/office/drawing/2014/main" val="10005"/>
                  </a:ext>
                </a:extLst>
              </a:tr>
              <a:tr h="408650">
                <a:tc>
                  <a:txBody>
                    <a:bodyPr/>
                    <a:lstStyle/>
                    <a:p>
                      <a:pPr marL="0" lvl="0" indent="0" algn="l" rtl="0">
                        <a:spcBef>
                          <a:spcPts val="0"/>
                        </a:spcBef>
                        <a:spcAft>
                          <a:spcPts val="0"/>
                        </a:spcAft>
                        <a:buNone/>
                      </a:pPr>
                      <a:r>
                        <a:rPr lang="en-GB" sz="1200"/>
                        <a:t>ONC fees and EN refunds</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£11,314.00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£323.00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£10,991.00</a:t>
                      </a:r>
                      <a:endParaRPr sz="1200"/>
                    </a:p>
                  </a:txBody>
                  <a:tcPr marL="91425" marR="91425" marT="91425" marB="91425"/>
                </a:tc>
                <a:extLst>
                  <a:ext uri="{0D108BD9-81ED-4DB2-BD59-A6C34878D82A}">
                    <a16:rowId xmlns:a16="http://schemas.microsoft.com/office/drawing/2014/main" val="10006"/>
                  </a:ext>
                </a:extLst>
              </a:tr>
              <a:tr h="328750">
                <a:tc>
                  <a:txBody>
                    <a:bodyPr/>
                    <a:lstStyle/>
                    <a:p>
                      <a:pPr marL="0" lvl="0" indent="0" algn="l" rtl="0">
                        <a:spcBef>
                          <a:spcPts val="0"/>
                        </a:spcBef>
                        <a:spcAft>
                          <a:spcPts val="0"/>
                        </a:spcAft>
                        <a:buNone/>
                      </a:pPr>
                      <a:r>
                        <a:rPr lang="en-GB" sz="1200"/>
                        <a:t>Training and Kit Costs</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£0.00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£8,702.78</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-£8,702.78</a:t>
                      </a:r>
                      <a:endParaRPr sz="1200"/>
                    </a:p>
                  </a:txBody>
                  <a:tcPr marL="91425" marR="91425" marT="91425" marB="91425"/>
                </a:tc>
                <a:extLst>
                  <a:ext uri="{0D108BD9-81ED-4DB2-BD59-A6C34878D82A}">
                    <a16:rowId xmlns:a16="http://schemas.microsoft.com/office/drawing/2014/main" val="10007"/>
                  </a:ext>
                </a:extLst>
              </a:tr>
              <a:tr h="328750">
                <a:tc>
                  <a:txBody>
                    <a:bodyPr/>
                    <a:lstStyle/>
                    <a:p>
                      <a:pPr marL="0" lvl="0" indent="0" algn="l" rtl="0">
                        <a:spcBef>
                          <a:spcPts val="0"/>
                        </a:spcBef>
                        <a:spcAft>
                          <a:spcPts val="0"/>
                        </a:spcAft>
                        <a:buNone/>
                      </a:pPr>
                      <a:r>
                        <a:rPr lang="en-GB" sz="1200"/>
                        <a:t>League/Match Fees</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£40.00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£2,425.00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-£2,385.00</a:t>
                      </a:r>
                      <a:endParaRPr sz="1200"/>
                    </a:p>
                  </a:txBody>
                  <a:tcPr marL="91425" marR="91425" marT="91425" marB="91425"/>
                </a:tc>
                <a:extLst>
                  <a:ext uri="{0D108BD9-81ED-4DB2-BD59-A6C34878D82A}">
                    <a16:rowId xmlns:a16="http://schemas.microsoft.com/office/drawing/2014/main" val="10008"/>
                  </a:ext>
                </a:extLst>
              </a:tr>
              <a:tr h="408650">
                <a:tc>
                  <a:txBody>
                    <a:bodyPr/>
                    <a:lstStyle/>
                    <a:p>
                      <a:pPr marL="0" lvl="0" indent="0" algn="l" rtl="0">
                        <a:spcBef>
                          <a:spcPts val="0"/>
                        </a:spcBef>
                        <a:spcAft>
                          <a:spcPts val="0"/>
                        </a:spcAft>
                        <a:buNone/>
                      </a:pPr>
                      <a:r>
                        <a:rPr lang="en-GB" sz="1200"/>
                        <a:t>Development Courses</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£187.50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£976.77</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-£789.27</a:t>
                      </a:r>
                      <a:endParaRPr sz="1200"/>
                    </a:p>
                  </a:txBody>
                  <a:tcPr marL="91425" marR="91425" marT="91425" marB="91425"/>
                </a:tc>
                <a:extLst>
                  <a:ext uri="{0D108BD9-81ED-4DB2-BD59-A6C34878D82A}">
                    <a16:rowId xmlns:a16="http://schemas.microsoft.com/office/drawing/2014/main" val="10009"/>
                  </a:ext>
                </a:extLst>
              </a:tr>
              <a:tr h="328750">
                <a:tc>
                  <a:txBody>
                    <a:bodyPr/>
                    <a:lstStyle/>
                    <a:p>
                      <a:pPr marL="0" lvl="0" indent="0" algn="l" rtl="0">
                        <a:spcBef>
                          <a:spcPts val="0"/>
                        </a:spcBef>
                        <a:spcAft>
                          <a:spcPts val="0"/>
                        </a:spcAft>
                        <a:buNone/>
                      </a:pPr>
                      <a:r>
                        <a:rPr lang="en-GB" sz="1200"/>
                        <a:t>General Club</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£500.00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£965.20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-£465.20</a:t>
                      </a:r>
                      <a:endParaRPr sz="1200"/>
                    </a:p>
                  </a:txBody>
                  <a:tcPr marL="91425" marR="91425" marT="91425" marB="91425"/>
                </a:tc>
                <a:extLst>
                  <a:ext uri="{0D108BD9-81ED-4DB2-BD59-A6C34878D82A}">
                    <a16:rowId xmlns:a16="http://schemas.microsoft.com/office/drawing/2014/main" val="10010"/>
                  </a:ext>
                </a:extLst>
              </a:tr>
              <a:tr h="328750">
                <a:tc>
                  <a:txBody>
                    <a:bodyPr/>
                    <a:lstStyle/>
                    <a:p>
                      <a:pPr marL="0" lvl="0" indent="0" algn="l" rtl="0">
                        <a:spcBef>
                          <a:spcPts val="0"/>
                        </a:spcBef>
                        <a:spcAft>
                          <a:spcPts val="0"/>
                        </a:spcAft>
                        <a:buNone/>
                      </a:pPr>
                      <a:r>
                        <a:rPr lang="en-GB" sz="1200"/>
                        <a:t>Fundraising</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£119.30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£20.00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£99.30</a:t>
                      </a:r>
                      <a:endParaRPr sz="1200"/>
                    </a:p>
                  </a:txBody>
                  <a:tcPr marL="91425" marR="91425" marT="91425" marB="91425"/>
                </a:tc>
                <a:extLst>
                  <a:ext uri="{0D108BD9-81ED-4DB2-BD59-A6C34878D82A}">
                    <a16:rowId xmlns:a16="http://schemas.microsoft.com/office/drawing/2014/main" val="10011"/>
                  </a:ext>
                </a:extLst>
              </a:tr>
              <a:tr h="328750">
                <a:tc>
                  <a:txBody>
                    <a:bodyPr/>
                    <a:lstStyle/>
                    <a:p>
                      <a:pPr marL="0" lvl="0" indent="0" algn="l" rtl="0">
                        <a:spcBef>
                          <a:spcPts val="0"/>
                        </a:spcBef>
                        <a:spcAft>
                          <a:spcPts val="0"/>
                        </a:spcAft>
                        <a:buNone/>
                      </a:pPr>
                      <a:r>
                        <a:rPr lang="en-GB" sz="1200"/>
                        <a:t>Exceptional Items</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£0.00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£0.00</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a:t>£0.00</a:t>
                      </a:r>
                      <a:endParaRPr sz="1200"/>
                    </a:p>
                  </a:txBody>
                  <a:tcPr marL="91425" marR="91425" marT="91425" marB="91425"/>
                </a:tc>
                <a:extLst>
                  <a:ext uri="{0D108BD9-81ED-4DB2-BD59-A6C34878D82A}">
                    <a16:rowId xmlns:a16="http://schemas.microsoft.com/office/drawing/2014/main" val="10012"/>
                  </a:ext>
                </a:extLst>
              </a:tr>
              <a:tr h="328750">
                <a:tc>
                  <a:txBody>
                    <a:bodyPr/>
                    <a:lstStyle/>
                    <a:p>
                      <a:pPr marL="0" lvl="0" indent="0" algn="l" rtl="0">
                        <a:spcBef>
                          <a:spcPts val="0"/>
                        </a:spcBef>
                        <a:spcAft>
                          <a:spcPts val="0"/>
                        </a:spcAft>
                        <a:buNone/>
                      </a:pPr>
                      <a:r>
                        <a:rPr lang="en-GB" sz="1200"/>
                        <a:t>Sub totals</a:t>
                      </a:r>
                      <a:endParaRPr sz="1200"/>
                    </a:p>
                  </a:txBody>
                  <a:tcPr marL="91425" marR="91425" marT="91425" marB="91425"/>
                </a:tc>
                <a:tc>
                  <a:txBody>
                    <a:bodyPr/>
                    <a:lstStyle/>
                    <a:p>
                      <a:pPr marL="0" lvl="0" indent="0" algn="r" rtl="0">
                        <a:lnSpc>
                          <a:spcPct val="115000"/>
                        </a:lnSpc>
                        <a:spcBef>
                          <a:spcPts val="0"/>
                        </a:spcBef>
                        <a:spcAft>
                          <a:spcPts val="0"/>
                        </a:spcAft>
                        <a:buNone/>
                      </a:pPr>
                      <a:r>
                        <a:rPr lang="en-GB" sz="1200" b="1"/>
                        <a:t>£12,160.80</a:t>
                      </a:r>
                      <a:endParaRPr sz="1200" b="1"/>
                    </a:p>
                  </a:txBody>
                  <a:tcPr marL="91425" marR="91425" marT="91425" marB="91425"/>
                </a:tc>
                <a:tc>
                  <a:txBody>
                    <a:bodyPr/>
                    <a:lstStyle/>
                    <a:p>
                      <a:pPr marL="0" lvl="0" indent="0" algn="r" rtl="0">
                        <a:lnSpc>
                          <a:spcPct val="115000"/>
                        </a:lnSpc>
                        <a:spcBef>
                          <a:spcPts val="0"/>
                        </a:spcBef>
                        <a:spcAft>
                          <a:spcPts val="0"/>
                        </a:spcAft>
                        <a:buNone/>
                      </a:pPr>
                      <a:r>
                        <a:rPr lang="en-GB" sz="1200" b="1"/>
                        <a:t>£13,412.75</a:t>
                      </a:r>
                      <a:endParaRPr sz="1200" b="1"/>
                    </a:p>
                  </a:txBody>
                  <a:tcPr marL="91425" marR="91425" marT="91425" marB="91425"/>
                </a:tc>
                <a:tc>
                  <a:txBody>
                    <a:bodyPr/>
                    <a:lstStyle/>
                    <a:p>
                      <a:pPr marL="0" lvl="0" indent="0" algn="l" rtl="0">
                        <a:spcBef>
                          <a:spcPts val="0"/>
                        </a:spcBef>
                        <a:spcAft>
                          <a:spcPts val="0"/>
                        </a:spcAft>
                        <a:buNone/>
                      </a:pPr>
                      <a:r>
                        <a:rPr lang="en-GB" sz="1200"/>
                        <a:t> </a:t>
                      </a:r>
                      <a:endParaRPr sz="1200"/>
                    </a:p>
                  </a:txBody>
                  <a:tcPr marL="91425" marR="91425" marT="91425" marB="91425"/>
                </a:tc>
                <a:extLst>
                  <a:ext uri="{0D108BD9-81ED-4DB2-BD59-A6C34878D82A}">
                    <a16:rowId xmlns:a16="http://schemas.microsoft.com/office/drawing/2014/main" val="1001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p:nvPr/>
        </p:nvSpPr>
        <p:spPr>
          <a:xfrm>
            <a:off x="385650" y="1951475"/>
            <a:ext cx="3568500" cy="36378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3"/>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b="1">
                <a:solidFill>
                  <a:srgbClr val="9900FF"/>
                </a:solidFill>
              </a:rPr>
              <a:t>Netball Fees for 2023-2024 Season</a:t>
            </a:r>
            <a:endParaRPr b="1">
              <a:solidFill>
                <a:srgbClr val="9900FF"/>
              </a:solidFill>
            </a:endParaRPr>
          </a:p>
        </p:txBody>
      </p:sp>
      <p:sp>
        <p:nvSpPr>
          <p:cNvPr id="262" name="Google Shape;262;p33"/>
          <p:cNvSpPr txBox="1"/>
          <p:nvPr/>
        </p:nvSpPr>
        <p:spPr>
          <a:xfrm>
            <a:off x="749475" y="3838475"/>
            <a:ext cx="3352200" cy="164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900" b="1" i="0" u="none" strike="noStrike" cap="none">
                <a:solidFill>
                  <a:srgbClr val="9900FF"/>
                </a:solidFill>
                <a:latin typeface="Calibri"/>
                <a:ea typeface="Calibri"/>
                <a:cs typeface="Calibri"/>
                <a:sym typeface="Calibri"/>
              </a:rPr>
              <a:t>ONC fees will re</a:t>
            </a:r>
            <a:r>
              <a:rPr lang="en-GB" sz="1900" b="1">
                <a:solidFill>
                  <a:srgbClr val="9900FF"/>
                </a:solidFill>
                <a:latin typeface="Calibri"/>
                <a:ea typeface="Calibri"/>
                <a:cs typeface="Calibri"/>
                <a:sym typeface="Calibri"/>
              </a:rPr>
              <a:t>main at</a:t>
            </a:r>
            <a:r>
              <a:rPr lang="en-GB" sz="1900" b="1" i="0" u="none" strike="noStrike" cap="none">
                <a:solidFill>
                  <a:srgbClr val="9900FF"/>
                </a:solidFill>
                <a:latin typeface="Calibri"/>
                <a:ea typeface="Calibri"/>
                <a:cs typeface="Calibri"/>
                <a:sym typeface="Calibri"/>
              </a:rPr>
              <a:t>:</a:t>
            </a:r>
            <a:endParaRPr sz="1900" b="1" i="0" u="none" strike="noStrike" cap="none">
              <a:solidFill>
                <a:srgbClr val="99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900" b="1" i="0" u="none" strike="noStrike" cap="none">
              <a:solidFill>
                <a:srgbClr val="99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GB" sz="1900" b="1" i="0" u="none" strike="noStrike" cap="none">
                <a:solidFill>
                  <a:srgbClr val="9900FF"/>
                </a:solidFill>
                <a:latin typeface="Calibri"/>
                <a:ea typeface="Calibri"/>
                <a:cs typeface="Calibri"/>
                <a:sym typeface="Calibri"/>
              </a:rPr>
              <a:t>Juniors U11-U16: 	£</a:t>
            </a:r>
            <a:r>
              <a:rPr lang="en-GB" sz="1900" b="1">
                <a:solidFill>
                  <a:srgbClr val="9900FF"/>
                </a:solidFill>
                <a:latin typeface="Calibri"/>
                <a:ea typeface="Calibri"/>
                <a:cs typeface="Calibri"/>
                <a:sym typeface="Calibri"/>
              </a:rPr>
              <a:t>130</a:t>
            </a:r>
            <a:endParaRPr sz="1900" b="1" i="0" u="none" strike="noStrike" cap="none">
              <a:solidFill>
                <a:srgbClr val="99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900" b="1" i="0" u="none" strike="noStrike" cap="none">
              <a:solidFill>
                <a:srgbClr val="99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GB" sz="1900" b="1" i="0" u="none" strike="noStrike" cap="none">
                <a:solidFill>
                  <a:srgbClr val="9900FF"/>
                </a:solidFill>
                <a:latin typeface="Calibri"/>
                <a:ea typeface="Calibri"/>
                <a:cs typeface="Calibri"/>
                <a:sym typeface="Calibri"/>
              </a:rPr>
              <a:t>Seniors  </a:t>
            </a:r>
            <a:r>
              <a:rPr lang="en-GB" sz="1900" b="1">
                <a:solidFill>
                  <a:srgbClr val="9900FF"/>
                </a:solidFill>
                <a:latin typeface="Calibri"/>
                <a:ea typeface="Calibri"/>
                <a:cs typeface="Calibri"/>
                <a:sym typeface="Calibri"/>
              </a:rPr>
              <a:t>Yr 12+</a:t>
            </a:r>
            <a:r>
              <a:rPr lang="en-GB" sz="1900" b="1" i="0" u="none" strike="noStrike" cap="none">
                <a:solidFill>
                  <a:srgbClr val="9900FF"/>
                </a:solidFill>
                <a:latin typeface="Calibri"/>
                <a:ea typeface="Calibri"/>
                <a:cs typeface="Calibri"/>
                <a:sym typeface="Calibri"/>
              </a:rPr>
              <a:t>: 	£</a:t>
            </a:r>
            <a:r>
              <a:rPr lang="en-GB" sz="1900" b="1">
                <a:solidFill>
                  <a:srgbClr val="9900FF"/>
                </a:solidFill>
                <a:latin typeface="Calibri"/>
                <a:ea typeface="Calibri"/>
                <a:cs typeface="Calibri"/>
                <a:sym typeface="Calibri"/>
              </a:rPr>
              <a:t>140</a:t>
            </a:r>
            <a:endParaRPr sz="1900" b="1" i="0" u="none" strike="noStrike" cap="none">
              <a:solidFill>
                <a:srgbClr val="9900FF"/>
              </a:solidFill>
              <a:latin typeface="Calibri"/>
              <a:ea typeface="Calibri"/>
              <a:cs typeface="Calibri"/>
              <a:sym typeface="Calibri"/>
            </a:endParaRPr>
          </a:p>
        </p:txBody>
      </p:sp>
      <p:pic>
        <p:nvPicPr>
          <p:cNvPr id="263" name="Google Shape;263;p33"/>
          <p:cNvPicPr preferRelativeResize="0"/>
          <p:nvPr/>
        </p:nvPicPr>
        <p:blipFill rotWithShape="1">
          <a:blip r:embed="rId3">
            <a:alphaModFix/>
          </a:blip>
          <a:srcRect/>
          <a:stretch/>
        </p:blipFill>
        <p:spPr>
          <a:xfrm>
            <a:off x="508975" y="2026650"/>
            <a:ext cx="1559700" cy="1544400"/>
          </a:xfrm>
          <a:prstGeom prst="ellipse">
            <a:avLst/>
          </a:prstGeom>
          <a:noFill/>
          <a:ln>
            <a:noFill/>
          </a:ln>
        </p:spPr>
      </p:pic>
      <p:pic>
        <p:nvPicPr>
          <p:cNvPr id="264" name="Google Shape;264;p33"/>
          <p:cNvPicPr preferRelativeResize="0"/>
          <p:nvPr/>
        </p:nvPicPr>
        <p:blipFill rotWithShape="1">
          <a:blip r:embed="rId4">
            <a:alphaModFix/>
          </a:blip>
          <a:srcRect/>
          <a:stretch/>
        </p:blipFill>
        <p:spPr>
          <a:xfrm>
            <a:off x="4415450" y="1923575"/>
            <a:ext cx="1216850" cy="729499"/>
          </a:xfrm>
          <a:prstGeom prst="rect">
            <a:avLst/>
          </a:prstGeom>
          <a:noFill/>
          <a:ln>
            <a:noFill/>
          </a:ln>
        </p:spPr>
      </p:pic>
      <p:pic>
        <p:nvPicPr>
          <p:cNvPr id="265" name="Google Shape;265;p33"/>
          <p:cNvPicPr preferRelativeResize="0"/>
          <p:nvPr/>
        </p:nvPicPr>
        <p:blipFill>
          <a:blip r:embed="rId5">
            <a:alphaModFix/>
          </a:blip>
          <a:stretch>
            <a:fillRect/>
          </a:stretch>
        </p:blipFill>
        <p:spPr>
          <a:xfrm>
            <a:off x="4158800" y="5666225"/>
            <a:ext cx="1216850" cy="1026878"/>
          </a:xfrm>
          <a:prstGeom prst="rect">
            <a:avLst/>
          </a:prstGeom>
          <a:noFill/>
          <a:ln>
            <a:noFill/>
          </a:ln>
        </p:spPr>
      </p:pic>
      <p:pic>
        <p:nvPicPr>
          <p:cNvPr id="266" name="Google Shape;266;p33"/>
          <p:cNvPicPr preferRelativeResize="0"/>
          <p:nvPr/>
        </p:nvPicPr>
        <p:blipFill>
          <a:blip r:embed="rId6">
            <a:alphaModFix/>
          </a:blip>
          <a:stretch>
            <a:fillRect/>
          </a:stretch>
        </p:blipFill>
        <p:spPr>
          <a:xfrm>
            <a:off x="5375650" y="5788925"/>
            <a:ext cx="1025150" cy="904175"/>
          </a:xfrm>
          <a:prstGeom prst="rect">
            <a:avLst/>
          </a:prstGeom>
          <a:noFill/>
          <a:ln>
            <a:noFill/>
          </a:ln>
        </p:spPr>
      </p:pic>
      <p:sp>
        <p:nvSpPr>
          <p:cNvPr id="267" name="Google Shape;267;p33"/>
          <p:cNvSpPr txBox="1"/>
          <p:nvPr/>
        </p:nvSpPr>
        <p:spPr>
          <a:xfrm>
            <a:off x="6444350" y="5995850"/>
            <a:ext cx="235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No 2023-2024 membership fee will be charged</a:t>
            </a:r>
            <a:endParaRPr/>
          </a:p>
        </p:txBody>
      </p:sp>
      <p:graphicFrame>
        <p:nvGraphicFramePr>
          <p:cNvPr id="268" name="Google Shape;268;p33"/>
          <p:cNvGraphicFramePr/>
          <p:nvPr/>
        </p:nvGraphicFramePr>
        <p:xfrm>
          <a:off x="4415450" y="2989000"/>
          <a:ext cx="3000000" cy="3000000"/>
        </p:xfrm>
        <a:graphic>
          <a:graphicData uri="http://schemas.openxmlformats.org/drawingml/2006/table">
            <a:tbl>
              <a:tblPr>
                <a:noFill/>
                <a:tableStyleId>{42B01671-79B5-48A5-97E1-5DA35E403D59}</a:tableStyleId>
              </a:tblPr>
              <a:tblGrid>
                <a:gridCol w="1676075">
                  <a:extLst>
                    <a:ext uri="{9D8B030D-6E8A-4147-A177-3AD203B41FA5}">
                      <a16:colId xmlns:a16="http://schemas.microsoft.com/office/drawing/2014/main" val="20000"/>
                    </a:ext>
                  </a:extLst>
                </a:gridCol>
                <a:gridCol w="1676075">
                  <a:extLst>
                    <a:ext uri="{9D8B030D-6E8A-4147-A177-3AD203B41FA5}">
                      <a16:colId xmlns:a16="http://schemas.microsoft.com/office/drawing/2014/main" val="20001"/>
                    </a:ext>
                  </a:extLst>
                </a:gridCol>
              </a:tblGrid>
              <a:tr h="405925">
                <a:tc gridSpan="2">
                  <a:txBody>
                    <a:bodyPr/>
                    <a:lstStyle/>
                    <a:p>
                      <a:pPr marL="0" lvl="0" indent="0" algn="l" rtl="0">
                        <a:spcBef>
                          <a:spcPts val="0"/>
                        </a:spcBef>
                        <a:spcAft>
                          <a:spcPts val="0"/>
                        </a:spcAft>
                        <a:buNone/>
                      </a:pPr>
                      <a:r>
                        <a:rPr lang="en-GB"/>
                        <a:t>England Netball fees will be:</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t>Over 18</a:t>
                      </a:r>
                      <a:endParaRPr/>
                    </a:p>
                  </a:txBody>
                  <a:tcPr marL="91425" marR="91425" marT="91425" marB="91425"/>
                </a:tc>
                <a:tc>
                  <a:txBody>
                    <a:bodyPr/>
                    <a:lstStyle/>
                    <a:p>
                      <a:pPr marL="0" lvl="0" indent="0" algn="l" rtl="0">
                        <a:spcBef>
                          <a:spcPts val="0"/>
                        </a:spcBef>
                        <a:spcAft>
                          <a:spcPts val="0"/>
                        </a:spcAft>
                        <a:buNone/>
                      </a:pPr>
                      <a:r>
                        <a:rPr lang="en-GB"/>
                        <a:t>£39</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a:t>Under 18 </a:t>
                      </a:r>
                      <a:endParaRPr/>
                    </a:p>
                  </a:txBody>
                  <a:tcPr marL="91425" marR="91425" marT="91425" marB="91425"/>
                </a:tc>
                <a:tc>
                  <a:txBody>
                    <a:bodyPr/>
                    <a:lstStyle/>
                    <a:p>
                      <a:pPr marL="0" lvl="0" indent="0" algn="l" rtl="0">
                        <a:spcBef>
                          <a:spcPts val="0"/>
                        </a:spcBef>
                        <a:spcAft>
                          <a:spcPts val="0"/>
                        </a:spcAft>
                        <a:buNone/>
                      </a:pPr>
                      <a:r>
                        <a:rPr lang="en-GB"/>
                        <a:t>£18</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a:t>Under 14</a:t>
                      </a:r>
                      <a:endParaRPr/>
                    </a:p>
                  </a:txBody>
                  <a:tcPr marL="91425" marR="91425" marT="91425" marB="91425"/>
                </a:tc>
                <a:tc>
                  <a:txBody>
                    <a:bodyPr/>
                    <a:lstStyle/>
                    <a:p>
                      <a:pPr marL="0" lvl="0" indent="0" algn="l" rtl="0">
                        <a:spcBef>
                          <a:spcPts val="0"/>
                        </a:spcBef>
                        <a:spcAft>
                          <a:spcPts val="0"/>
                        </a:spcAft>
                        <a:buNone/>
                      </a:pPr>
                      <a:r>
                        <a:rPr lang="en-GB"/>
                        <a:t>£10</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a:t>Under 11</a:t>
                      </a:r>
                      <a:endParaRPr/>
                    </a:p>
                  </a:txBody>
                  <a:tcPr marL="91425" marR="91425" marT="91425" marB="91425"/>
                </a:tc>
                <a:tc>
                  <a:txBody>
                    <a:bodyPr/>
                    <a:lstStyle/>
                    <a:p>
                      <a:pPr marL="0" lvl="0" indent="0" algn="l" rtl="0">
                        <a:spcBef>
                          <a:spcPts val="0"/>
                        </a:spcBef>
                        <a:spcAft>
                          <a:spcPts val="0"/>
                        </a:spcAft>
                        <a:buNone/>
                      </a:pPr>
                      <a:r>
                        <a:rPr lang="en-GB"/>
                        <a:t>£7</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a:t>Social &amp; Supporting</a:t>
                      </a:r>
                      <a:endParaRPr/>
                    </a:p>
                  </a:txBody>
                  <a:tcPr marL="91425" marR="91425" marT="91425" marB="91425"/>
                </a:tc>
                <a:tc>
                  <a:txBody>
                    <a:bodyPr/>
                    <a:lstStyle/>
                    <a:p>
                      <a:pPr marL="0" lvl="0" indent="0" algn="l" rtl="0">
                        <a:spcBef>
                          <a:spcPts val="0"/>
                        </a:spcBef>
                        <a:spcAft>
                          <a:spcPts val="0"/>
                        </a:spcAft>
                        <a:buNone/>
                      </a:pPr>
                      <a:r>
                        <a:rPr lang="en-GB"/>
                        <a:t>£15</a:t>
                      </a:r>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4"/>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rgbClr val="9900FF"/>
                </a:solidFill>
              </a:rPr>
              <a:t>Fundraising</a:t>
            </a:r>
            <a:endParaRPr b="1">
              <a:solidFill>
                <a:srgbClr val="9900FF"/>
              </a:solidFill>
            </a:endParaRPr>
          </a:p>
        </p:txBody>
      </p:sp>
      <p:pic>
        <p:nvPicPr>
          <p:cNvPr id="275" name="Google Shape;275;p34"/>
          <p:cNvPicPr preferRelativeResize="0"/>
          <p:nvPr/>
        </p:nvPicPr>
        <p:blipFill rotWithShape="1">
          <a:blip r:embed="rId3">
            <a:alphaModFix/>
          </a:blip>
          <a:srcRect t="-28022" b="21797"/>
          <a:stretch/>
        </p:blipFill>
        <p:spPr>
          <a:xfrm>
            <a:off x="219738" y="664425"/>
            <a:ext cx="3595025" cy="1657100"/>
          </a:xfrm>
          <a:prstGeom prst="rect">
            <a:avLst/>
          </a:prstGeom>
          <a:noFill/>
          <a:ln>
            <a:noFill/>
          </a:ln>
        </p:spPr>
      </p:pic>
      <p:sp>
        <p:nvSpPr>
          <p:cNvPr id="276" name="Google Shape;276;p34"/>
          <p:cNvSpPr txBox="1"/>
          <p:nvPr/>
        </p:nvSpPr>
        <p:spPr>
          <a:xfrm>
            <a:off x="524550" y="6282325"/>
            <a:ext cx="6147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https://www.easyfundraising.org.uk/causes/onclub/</a:t>
            </a:r>
            <a:endParaRPr sz="1600" b="1" i="0" u="none" strike="noStrike" cap="none">
              <a:solidFill>
                <a:schemeClr val="dk1"/>
              </a:solidFill>
              <a:latin typeface="Arial"/>
              <a:ea typeface="Arial"/>
              <a:cs typeface="Arial"/>
              <a:sym typeface="Arial"/>
            </a:endParaRPr>
          </a:p>
        </p:txBody>
      </p:sp>
      <p:sp>
        <p:nvSpPr>
          <p:cNvPr id="277" name="Google Shape;277;p34"/>
          <p:cNvSpPr txBox="1"/>
          <p:nvPr/>
        </p:nvSpPr>
        <p:spPr>
          <a:xfrm>
            <a:off x="4290300" y="2879600"/>
            <a:ext cx="4542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a:t>£85.99 paid to ONC this season to date</a:t>
            </a:r>
            <a:endParaRPr sz="1800" b="1"/>
          </a:p>
        </p:txBody>
      </p:sp>
      <p:pic>
        <p:nvPicPr>
          <p:cNvPr id="278" name="Google Shape;278;p34"/>
          <p:cNvPicPr preferRelativeResize="0"/>
          <p:nvPr/>
        </p:nvPicPr>
        <p:blipFill rotWithShape="1">
          <a:blip r:embed="rId4">
            <a:alphaModFix/>
          </a:blip>
          <a:srcRect l="48863" t="21258" r="19341" b="14457"/>
          <a:stretch/>
        </p:blipFill>
        <p:spPr>
          <a:xfrm>
            <a:off x="394497" y="2321525"/>
            <a:ext cx="3528701" cy="4012875"/>
          </a:xfrm>
          <a:prstGeom prst="rect">
            <a:avLst/>
          </a:prstGeom>
          <a:noFill/>
          <a:ln>
            <a:noFill/>
          </a:ln>
        </p:spPr>
      </p:pic>
      <p:pic>
        <p:nvPicPr>
          <p:cNvPr id="279" name="Google Shape;279;p34"/>
          <p:cNvPicPr preferRelativeResize="0"/>
          <p:nvPr/>
        </p:nvPicPr>
        <p:blipFill>
          <a:blip r:embed="rId5">
            <a:alphaModFix/>
          </a:blip>
          <a:stretch>
            <a:fillRect/>
          </a:stretch>
        </p:blipFill>
        <p:spPr>
          <a:xfrm>
            <a:off x="4932848" y="3591100"/>
            <a:ext cx="2636224" cy="2636224"/>
          </a:xfrm>
          <a:prstGeom prst="rect">
            <a:avLst/>
          </a:prstGeom>
          <a:noFill/>
          <a:ln>
            <a:noFill/>
          </a:ln>
        </p:spPr>
      </p:pic>
      <p:pic>
        <p:nvPicPr>
          <p:cNvPr id="280" name="Google Shape;280;p34"/>
          <p:cNvPicPr preferRelativeResize="0"/>
          <p:nvPr/>
        </p:nvPicPr>
        <p:blipFill>
          <a:blip r:embed="rId6">
            <a:alphaModFix/>
          </a:blip>
          <a:stretch>
            <a:fillRect/>
          </a:stretch>
        </p:blipFill>
        <p:spPr>
          <a:xfrm>
            <a:off x="4986338" y="702275"/>
            <a:ext cx="2828925" cy="1619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b="1">
                <a:solidFill>
                  <a:srgbClr val="9900FF"/>
                </a:solidFill>
              </a:rPr>
              <a:t>Kit Update</a:t>
            </a:r>
            <a:endParaRPr b="1">
              <a:solidFill>
                <a:srgbClr val="9900FF"/>
              </a:solidFill>
            </a:endParaRPr>
          </a:p>
        </p:txBody>
      </p:sp>
      <p:sp>
        <p:nvSpPr>
          <p:cNvPr id="287" name="Google Shape;287;p35"/>
          <p:cNvSpPr txBox="1"/>
          <p:nvPr/>
        </p:nvSpPr>
        <p:spPr>
          <a:xfrm>
            <a:off x="2687450" y="745775"/>
            <a:ext cx="645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Working with </a:t>
            </a:r>
            <a:r>
              <a:rPr lang="en-GB"/>
              <a:t>OSO Sport,  </a:t>
            </a:r>
            <a:r>
              <a:rPr lang="en-GB" sz="1400" b="0" i="0" u="none" strike="noStrike" cap="none">
                <a:solidFill>
                  <a:srgbClr val="000000"/>
                </a:solidFill>
                <a:latin typeface="Arial"/>
                <a:ea typeface="Arial"/>
                <a:cs typeface="Arial"/>
                <a:sym typeface="Arial"/>
              </a:rPr>
              <a:t>Local supplier to OFC and ORFC and n</a:t>
            </a:r>
            <a:r>
              <a:rPr lang="en-GB"/>
              <a:t>ow ONC</a:t>
            </a:r>
            <a:endParaRPr sz="1400" b="0" i="0" u="none" strike="noStrike" cap="none">
              <a:solidFill>
                <a:srgbClr val="000000"/>
              </a:solidFill>
              <a:latin typeface="Arial"/>
              <a:ea typeface="Arial"/>
              <a:cs typeface="Arial"/>
              <a:sym typeface="Arial"/>
            </a:endParaRPr>
          </a:p>
        </p:txBody>
      </p:sp>
      <p:pic>
        <p:nvPicPr>
          <p:cNvPr id="288" name="Google Shape;288;p35"/>
          <p:cNvPicPr preferRelativeResize="0"/>
          <p:nvPr/>
        </p:nvPicPr>
        <p:blipFill rotWithShape="1">
          <a:blip r:embed="rId3">
            <a:alphaModFix/>
          </a:blip>
          <a:srcRect b="21104"/>
          <a:stretch/>
        </p:blipFill>
        <p:spPr>
          <a:xfrm>
            <a:off x="381000" y="1753150"/>
            <a:ext cx="4216675" cy="1871276"/>
          </a:xfrm>
          <a:prstGeom prst="rect">
            <a:avLst/>
          </a:prstGeom>
          <a:noFill/>
          <a:ln>
            <a:noFill/>
          </a:ln>
        </p:spPr>
      </p:pic>
      <p:pic>
        <p:nvPicPr>
          <p:cNvPr id="289" name="Google Shape;289;p35"/>
          <p:cNvPicPr preferRelativeResize="0"/>
          <p:nvPr/>
        </p:nvPicPr>
        <p:blipFill>
          <a:blip r:embed="rId4">
            <a:alphaModFix/>
          </a:blip>
          <a:stretch>
            <a:fillRect/>
          </a:stretch>
        </p:blipFill>
        <p:spPr>
          <a:xfrm>
            <a:off x="381000" y="3624425"/>
            <a:ext cx="4216675" cy="2371874"/>
          </a:xfrm>
          <a:prstGeom prst="rect">
            <a:avLst/>
          </a:prstGeom>
          <a:noFill/>
          <a:ln>
            <a:noFill/>
          </a:ln>
        </p:spPr>
      </p:pic>
      <p:sp>
        <p:nvSpPr>
          <p:cNvPr id="290" name="Google Shape;290;p35"/>
          <p:cNvSpPr txBox="1"/>
          <p:nvPr/>
        </p:nvSpPr>
        <p:spPr>
          <a:xfrm>
            <a:off x="5068950" y="1766900"/>
            <a:ext cx="3675900" cy="425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GB" sz="1200">
                <a:solidFill>
                  <a:srgbClr val="222222"/>
                </a:solidFill>
                <a:highlight>
                  <a:srgbClr val="FFFFFF"/>
                </a:highlight>
              </a:rPr>
              <a:t>A full set of new team kit was designed and made available via our own web page for the start of the 2022/3 season by the provider OSO Sport, local to Milton Keynes.</a:t>
            </a:r>
            <a:br>
              <a:rPr lang="en-GB" sz="1200">
                <a:solidFill>
                  <a:srgbClr val="222222"/>
                </a:solidFill>
                <a:highlight>
                  <a:srgbClr val="FFFFFF"/>
                </a:highlight>
              </a:rPr>
            </a:br>
            <a:endParaRPr sz="1200">
              <a:solidFill>
                <a:srgbClr val="222222"/>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GB" sz="1200">
                <a:solidFill>
                  <a:srgbClr val="222222"/>
                </a:solidFill>
                <a:highlight>
                  <a:srgbClr val="FFFFFF"/>
                </a:highlight>
              </a:rPr>
              <a:t>Each player was provided with a new netball dress. Nearly a hundred dresses were distributed to our players!</a:t>
            </a:r>
            <a:endParaRPr sz="1200">
              <a:solidFill>
                <a:srgbClr val="222222"/>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endParaRPr sz="1200">
              <a:solidFill>
                <a:srgbClr val="222222"/>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GB" sz="1200">
                <a:solidFill>
                  <a:srgbClr val="222222"/>
                </a:solidFill>
                <a:highlight>
                  <a:srgbClr val="FFFFFF"/>
                </a:highlight>
              </a:rPr>
              <a:t>Hoodies, training tops and vests, netball shorts, caps, kit bags and other kit accessories were made available to buy online, and personalise with each player's initials.</a:t>
            </a:r>
            <a:endParaRPr sz="1200">
              <a:solidFill>
                <a:srgbClr val="222222"/>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endParaRPr sz="1200">
              <a:solidFill>
                <a:srgbClr val="222222"/>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GB" sz="1200">
                <a:solidFill>
                  <a:srgbClr val="222222"/>
                </a:solidFill>
                <a:highlight>
                  <a:srgbClr val="FFFFFF"/>
                </a:highlight>
              </a:rPr>
              <a:t>Training tops and hoodies were most popular.</a:t>
            </a:r>
            <a:endParaRPr sz="1200">
              <a:solidFill>
                <a:srgbClr val="222222"/>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endParaRPr sz="1200">
              <a:solidFill>
                <a:srgbClr val="222222"/>
              </a:solidFill>
              <a:highlight>
                <a:srgbClr val="FFFFFF"/>
              </a:highlight>
            </a:endParaRPr>
          </a:p>
          <a:p>
            <a:pPr marL="0" lvl="0" indent="0" algn="l" rtl="0">
              <a:lnSpc>
                <a:spcPct val="115000"/>
              </a:lnSpc>
              <a:spcBef>
                <a:spcPts val="0"/>
              </a:spcBef>
              <a:spcAft>
                <a:spcPts val="0"/>
              </a:spcAft>
              <a:buClr>
                <a:schemeClr val="dk2"/>
              </a:buClr>
              <a:buSzPts val="1100"/>
              <a:buFont typeface="Arial"/>
              <a:buNone/>
            </a:pPr>
            <a:r>
              <a:rPr lang="en-GB" sz="1200">
                <a:solidFill>
                  <a:srgbClr val="222222"/>
                </a:solidFill>
                <a:highlight>
                  <a:srgbClr val="FFFFFF"/>
                </a:highlight>
              </a:rPr>
              <a:t>There were some teething problems with the website, but they have now been sorted out.</a:t>
            </a:r>
            <a:endParaRPr sz="1200">
              <a:solidFill>
                <a:srgbClr val="222222"/>
              </a:solidFill>
              <a:highlight>
                <a:srgbClr val="FFFFFF"/>
              </a:highlight>
            </a:endParaRPr>
          </a:p>
          <a:p>
            <a:pPr marL="0" lvl="0" indent="0" algn="l" rtl="0">
              <a:spcBef>
                <a:spcPts val="0"/>
              </a:spcBef>
              <a:spcAft>
                <a:spcPts val="0"/>
              </a:spcAft>
              <a:buNone/>
            </a:pPr>
            <a:endParaRPr sz="1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ctrTitle"/>
          </p:nvPr>
        </p:nvSpPr>
        <p:spPr>
          <a:xfrm>
            <a:off x="485875" y="352633"/>
            <a:ext cx="8183700" cy="1964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The People bit…..</a:t>
            </a:r>
            <a:endParaRPr/>
          </a:p>
        </p:txBody>
      </p:sp>
      <p:sp>
        <p:nvSpPr>
          <p:cNvPr id="297" name="Google Shape;297;p36"/>
          <p:cNvSpPr txBox="1">
            <a:spLocks noGrp="1"/>
          </p:cNvSpPr>
          <p:nvPr>
            <p:ph type="subTitle" idx="1"/>
          </p:nvPr>
        </p:nvSpPr>
        <p:spPr>
          <a:xfrm>
            <a:off x="485875" y="2317433"/>
            <a:ext cx="8183700" cy="114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7"/>
          <p:cNvSpPr txBox="1">
            <a:spLocks noGrp="1"/>
          </p:cNvSpPr>
          <p:nvPr>
            <p:ph type="title"/>
          </p:nvPr>
        </p:nvSpPr>
        <p:spPr>
          <a:xfrm>
            <a:off x="628650" y="365125"/>
            <a:ext cx="8333100" cy="1325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b="1">
                <a:solidFill>
                  <a:srgbClr val="9900FF"/>
                </a:solidFill>
              </a:rPr>
              <a:t>(Re)Election of the ONC committee</a:t>
            </a:r>
            <a:endParaRPr b="1">
              <a:solidFill>
                <a:srgbClr val="9900FF"/>
              </a:solidFill>
            </a:endParaRPr>
          </a:p>
        </p:txBody>
      </p:sp>
      <p:graphicFrame>
        <p:nvGraphicFramePr>
          <p:cNvPr id="304" name="Google Shape;304;p37"/>
          <p:cNvGraphicFramePr/>
          <p:nvPr/>
        </p:nvGraphicFramePr>
        <p:xfrm>
          <a:off x="413525" y="1264425"/>
          <a:ext cx="3000000" cy="3000000"/>
        </p:xfrm>
        <a:graphic>
          <a:graphicData uri="http://schemas.openxmlformats.org/drawingml/2006/table">
            <a:tbl>
              <a:tblPr>
                <a:noFill/>
                <a:tableStyleId>{ED9FDB82-491A-4A43-A6E3-20C3D276485C}</a:tableStyleId>
              </a:tblPr>
              <a:tblGrid>
                <a:gridCol w="1768700">
                  <a:extLst>
                    <a:ext uri="{9D8B030D-6E8A-4147-A177-3AD203B41FA5}">
                      <a16:colId xmlns:a16="http://schemas.microsoft.com/office/drawing/2014/main" val="20000"/>
                    </a:ext>
                  </a:extLst>
                </a:gridCol>
                <a:gridCol w="3101275">
                  <a:extLst>
                    <a:ext uri="{9D8B030D-6E8A-4147-A177-3AD203B41FA5}">
                      <a16:colId xmlns:a16="http://schemas.microsoft.com/office/drawing/2014/main" val="20001"/>
                    </a:ext>
                  </a:extLst>
                </a:gridCol>
                <a:gridCol w="1659475">
                  <a:extLst>
                    <a:ext uri="{9D8B030D-6E8A-4147-A177-3AD203B41FA5}">
                      <a16:colId xmlns:a16="http://schemas.microsoft.com/office/drawing/2014/main" val="20002"/>
                    </a:ext>
                  </a:extLst>
                </a:gridCol>
                <a:gridCol w="146170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highlight>
                            <a:srgbClr val="D9D2E9"/>
                          </a:highlight>
                        </a:rPr>
                        <a:t>Role</a:t>
                      </a:r>
                      <a:endParaRPr sz="1400" u="none" strike="noStrike" cap="none">
                        <a:highlight>
                          <a:srgbClr val="D9D2E9"/>
                        </a:highlight>
                      </a:endParaRPr>
                    </a:p>
                  </a:txBody>
                  <a:tcPr marL="91425" marR="91425" marT="91425" marB="91425">
                    <a:solidFill>
                      <a:srgbClr val="D9D2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highlight>
                            <a:srgbClr val="D9D2E9"/>
                          </a:highlight>
                        </a:rPr>
                        <a:t>Committee Member</a:t>
                      </a:r>
                      <a:endParaRPr sz="1400" u="none" strike="noStrike" cap="none">
                        <a:highlight>
                          <a:srgbClr val="D9D2E9"/>
                        </a:highlight>
                      </a:endParaRPr>
                    </a:p>
                  </a:txBody>
                  <a:tcPr marL="91425" marR="91425" marT="91425" marB="91425">
                    <a:solidFill>
                      <a:srgbClr val="D9D2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highlight>
                            <a:srgbClr val="D9D2E9"/>
                          </a:highlight>
                        </a:rPr>
                        <a:t>Re-elect/</a:t>
                      </a:r>
                      <a:br>
                        <a:rPr lang="en-GB" sz="1400" u="none" strike="noStrike" cap="none">
                          <a:highlight>
                            <a:srgbClr val="D9D2E9"/>
                          </a:highlight>
                        </a:rPr>
                      </a:br>
                      <a:r>
                        <a:rPr lang="en-GB" sz="1400" u="none" strike="noStrike" cap="none">
                          <a:highlight>
                            <a:srgbClr val="D9D2E9"/>
                          </a:highlight>
                        </a:rPr>
                        <a:t>Standing Down</a:t>
                      </a:r>
                      <a:endParaRPr sz="1400" u="none" strike="noStrike" cap="none">
                        <a:highlight>
                          <a:srgbClr val="D9D2E9"/>
                        </a:highlight>
                      </a:endParaRPr>
                    </a:p>
                  </a:txBody>
                  <a:tcPr marL="91425" marR="91425" marT="91425" marB="91425">
                    <a:solidFill>
                      <a:srgbClr val="D9D2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highlight>
                            <a:srgbClr val="D9D2E9"/>
                          </a:highlight>
                        </a:rPr>
                        <a:t>Propose</a:t>
                      </a:r>
                      <a:endParaRPr sz="1400" u="none" strike="noStrike" cap="none">
                        <a:highlight>
                          <a:srgbClr val="D9D2E9"/>
                        </a:highlight>
                      </a:endParaRPr>
                    </a:p>
                  </a:txBody>
                  <a:tcPr marL="91425" marR="91425" marT="91425" marB="91425">
                    <a:solidFill>
                      <a:srgbClr val="D9D2E9"/>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Chair</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Karena Scowen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Re-elect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VC/Safeguarding</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Michele Attwood</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Re-elect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Treasurer</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Mandy Mistlin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Re-elect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Secretary</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Helen Bacon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Re-elect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Kit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Louise Ledsom</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Re-elect</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Team Managers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Sarah Parker (Purple)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Mandy Mistlin (White)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Vacancy (U16s)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a:t>Helen Donaghy</a:t>
                      </a:r>
                      <a:r>
                        <a:rPr lang="en-GB" sz="1400" u="none" strike="noStrike" cap="none"/>
                        <a:t> (U14</a:t>
                      </a:r>
                      <a:r>
                        <a:rPr lang="en-GB"/>
                        <a:t> Meteors</a:t>
                      </a:r>
                      <a:r>
                        <a:rPr lang="en-GB" sz="1400" u="none" strike="noStrike" cap="none"/>
                        <a:t>)</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Ann Winter (U1</a:t>
                      </a:r>
                      <a:r>
                        <a:rPr lang="en-GB"/>
                        <a:t>4 Galaxy</a:t>
                      </a:r>
                      <a:r>
                        <a:rPr lang="en-GB" sz="1400" u="none" strike="noStrike" cap="none"/>
                        <a:t>)</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Lisa McCloskey (U12s)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a:t>Cindy Parker </a:t>
                      </a:r>
                      <a:r>
                        <a:rPr lang="en-GB" sz="1400" u="none" strike="noStrike" cap="none"/>
                        <a:t>(U11</a:t>
                      </a:r>
                      <a:r>
                        <a:rPr lang="en-GB"/>
                        <a:t> Yr 6</a:t>
                      </a:r>
                      <a:r>
                        <a:rPr lang="en-GB" sz="1400" u="none" strike="noStrike" cap="none"/>
                        <a:t>)</a:t>
                      </a:r>
                      <a:br>
                        <a:rPr lang="en-GB" sz="1400" u="none" strike="noStrike" cap="none"/>
                      </a:br>
                      <a:r>
                        <a:rPr lang="en-GB"/>
                        <a:t>Emily Winter (U11 Yr 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Re-elect</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Standing down</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Standing down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Standing down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Standing down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Standing down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Vacancy</a:t>
                      </a:r>
                      <a:endParaRPr>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Millie Corley</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Helen Donaghy</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a:solidFill>
                            <a:schemeClr val="accent2"/>
                          </a:solidFill>
                        </a:rPr>
                        <a:t>Vacancy</a:t>
                      </a:r>
                      <a:endParaRPr sz="1400" u="none" strike="noStrike" cap="none">
                        <a:solidFill>
                          <a:schemeClr val="accent2"/>
                        </a:solidFill>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a:t>Lisa McCloskey</a:t>
                      </a:r>
                      <a:endParaRPr/>
                    </a:p>
                    <a:p>
                      <a:pPr marL="0" marR="0" lvl="0" indent="0" algn="l" rtl="0">
                        <a:lnSpc>
                          <a:spcPct val="100000"/>
                        </a:lnSpc>
                        <a:spcBef>
                          <a:spcPts val="0"/>
                        </a:spcBef>
                        <a:spcAft>
                          <a:spcPts val="0"/>
                        </a:spcAft>
                        <a:buClr>
                          <a:srgbClr val="000000"/>
                        </a:buClr>
                        <a:buSzPts val="1400"/>
                        <a:buFont typeface="Arial"/>
                        <a:buNone/>
                      </a:pPr>
                      <a:r>
                        <a:rPr lang="en-GB"/>
                        <a:t>Vacancy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a:t>Emily Winter</a:t>
                      </a:r>
                      <a:endParaRPr sz="1400" u="none" strike="noStrike" cap="none"/>
                    </a:p>
                  </a:txBody>
                  <a:tcPr marL="91425" marR="91425" marT="91425" marB="91425"/>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Social Media</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Mia Walstrom</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a:t>Standing Down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a:solidFill>
                            <a:schemeClr val="dk1"/>
                          </a:solidFill>
                        </a:rPr>
                        <a:t>Vacancy</a:t>
                      </a:r>
                      <a:endParaRPr sz="1400" u="none" strike="noStrike" cap="none">
                        <a:solidFill>
                          <a:schemeClr val="dk1"/>
                        </a:solidFill>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8"/>
          <p:cNvSpPr/>
          <p:nvPr/>
        </p:nvSpPr>
        <p:spPr>
          <a:xfrm>
            <a:off x="540538" y="3794800"/>
            <a:ext cx="4141500" cy="18759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8"/>
          <p:cNvSpPr txBox="1">
            <a:spLocks noGrp="1"/>
          </p:cNvSpPr>
          <p:nvPr>
            <p:ph type="title"/>
          </p:nvPr>
        </p:nvSpPr>
        <p:spPr>
          <a:xfrm>
            <a:off x="311700" y="593367"/>
            <a:ext cx="8520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rgbClr val="9900FF"/>
                </a:solidFill>
              </a:rPr>
              <a:t>The Year Ahead</a:t>
            </a:r>
            <a:endParaRPr b="1">
              <a:solidFill>
                <a:srgbClr val="9900FF"/>
              </a:solidFill>
            </a:endParaRPr>
          </a:p>
        </p:txBody>
      </p:sp>
      <p:pic>
        <p:nvPicPr>
          <p:cNvPr id="312" name="Google Shape;312;p38"/>
          <p:cNvPicPr preferRelativeResize="0"/>
          <p:nvPr/>
        </p:nvPicPr>
        <p:blipFill rotWithShape="1">
          <a:blip r:embed="rId3">
            <a:alphaModFix/>
          </a:blip>
          <a:srcRect/>
          <a:stretch/>
        </p:blipFill>
        <p:spPr>
          <a:xfrm>
            <a:off x="474775" y="1641537"/>
            <a:ext cx="1875900" cy="1875900"/>
          </a:xfrm>
          <a:prstGeom prst="rect">
            <a:avLst/>
          </a:prstGeom>
          <a:noFill/>
          <a:ln>
            <a:noFill/>
          </a:ln>
        </p:spPr>
      </p:pic>
      <p:pic>
        <p:nvPicPr>
          <p:cNvPr id="313" name="Google Shape;313;p38"/>
          <p:cNvPicPr preferRelativeResize="0"/>
          <p:nvPr/>
        </p:nvPicPr>
        <p:blipFill>
          <a:blip r:embed="rId4">
            <a:alphaModFix/>
          </a:blip>
          <a:stretch>
            <a:fillRect/>
          </a:stretch>
        </p:blipFill>
        <p:spPr>
          <a:xfrm>
            <a:off x="785500" y="3946249"/>
            <a:ext cx="3651576" cy="1333550"/>
          </a:xfrm>
          <a:prstGeom prst="rect">
            <a:avLst/>
          </a:prstGeom>
          <a:noFill/>
          <a:ln>
            <a:noFill/>
          </a:ln>
        </p:spPr>
      </p:pic>
      <p:pic>
        <p:nvPicPr>
          <p:cNvPr id="314" name="Google Shape;314;p38"/>
          <p:cNvPicPr preferRelativeResize="0"/>
          <p:nvPr/>
        </p:nvPicPr>
        <p:blipFill>
          <a:blip r:embed="rId5">
            <a:alphaModFix/>
          </a:blip>
          <a:stretch>
            <a:fillRect/>
          </a:stretch>
        </p:blipFill>
        <p:spPr>
          <a:xfrm>
            <a:off x="3859575" y="1812200"/>
            <a:ext cx="1746550" cy="1746525"/>
          </a:xfrm>
          <a:prstGeom prst="rect">
            <a:avLst/>
          </a:prstGeom>
          <a:noFill/>
          <a:ln>
            <a:noFill/>
          </a:ln>
        </p:spPr>
      </p:pic>
      <p:sp>
        <p:nvSpPr>
          <p:cNvPr id="315" name="Google Shape;315;p38"/>
          <p:cNvSpPr txBox="1"/>
          <p:nvPr/>
        </p:nvSpPr>
        <p:spPr>
          <a:xfrm>
            <a:off x="1902963" y="5193700"/>
            <a:ext cx="2534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b="1"/>
              <a:t>July 28 - Aug 6</a:t>
            </a:r>
            <a:endParaRPr sz="1900" b="1"/>
          </a:p>
        </p:txBody>
      </p:sp>
      <p:pic>
        <p:nvPicPr>
          <p:cNvPr id="316" name="Google Shape;316;p38"/>
          <p:cNvPicPr preferRelativeResize="0"/>
          <p:nvPr/>
        </p:nvPicPr>
        <p:blipFill>
          <a:blip r:embed="rId6">
            <a:alphaModFix/>
          </a:blip>
          <a:stretch>
            <a:fillRect/>
          </a:stretch>
        </p:blipFill>
        <p:spPr>
          <a:xfrm>
            <a:off x="5253825" y="4850350"/>
            <a:ext cx="3116625" cy="1665775"/>
          </a:xfrm>
          <a:prstGeom prst="rect">
            <a:avLst/>
          </a:prstGeom>
          <a:noFill/>
          <a:ln>
            <a:noFill/>
          </a:ln>
        </p:spPr>
      </p:pic>
      <p:sp>
        <p:nvSpPr>
          <p:cNvPr id="317" name="Google Shape;317;p38"/>
          <p:cNvSpPr/>
          <p:nvPr/>
        </p:nvSpPr>
        <p:spPr>
          <a:xfrm>
            <a:off x="6900500" y="6176250"/>
            <a:ext cx="1236000" cy="2553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 name="Google Shape;318;p38"/>
          <p:cNvPicPr preferRelativeResize="0"/>
          <p:nvPr/>
        </p:nvPicPr>
        <p:blipFill>
          <a:blip r:embed="rId7">
            <a:alphaModFix/>
          </a:blip>
          <a:stretch>
            <a:fillRect/>
          </a:stretch>
        </p:blipFill>
        <p:spPr>
          <a:xfrm>
            <a:off x="5524500" y="1830737"/>
            <a:ext cx="720175" cy="1558001"/>
          </a:xfrm>
          <a:prstGeom prst="rect">
            <a:avLst/>
          </a:prstGeom>
          <a:noFill/>
          <a:ln>
            <a:noFill/>
          </a:ln>
          <a:effectLst>
            <a:outerShdw blurRad="57150" dist="66675" algn="bl" rotWithShape="0">
              <a:srgbClr val="000000">
                <a:alpha val="50000"/>
              </a:srgbClr>
            </a:outerShdw>
          </a:effectLst>
        </p:spPr>
      </p:pic>
      <p:pic>
        <p:nvPicPr>
          <p:cNvPr id="319" name="Google Shape;319;p38"/>
          <p:cNvPicPr preferRelativeResize="0"/>
          <p:nvPr/>
        </p:nvPicPr>
        <p:blipFill>
          <a:blip r:embed="rId8">
            <a:alphaModFix/>
          </a:blip>
          <a:stretch>
            <a:fillRect/>
          </a:stretch>
        </p:blipFill>
        <p:spPr>
          <a:xfrm>
            <a:off x="2206537" y="2112288"/>
            <a:ext cx="809500" cy="994900"/>
          </a:xfrm>
          <a:prstGeom prst="rect">
            <a:avLst/>
          </a:prstGeom>
          <a:noFill/>
          <a:ln>
            <a:noFill/>
          </a:ln>
        </p:spPr>
      </p:pic>
      <p:pic>
        <p:nvPicPr>
          <p:cNvPr id="320" name="Google Shape;320;p38"/>
          <p:cNvPicPr preferRelativeResize="0"/>
          <p:nvPr/>
        </p:nvPicPr>
        <p:blipFill>
          <a:blip r:embed="rId9">
            <a:alphaModFix/>
          </a:blip>
          <a:stretch>
            <a:fillRect/>
          </a:stretch>
        </p:blipFill>
        <p:spPr>
          <a:xfrm>
            <a:off x="6388875" y="1830721"/>
            <a:ext cx="1450575" cy="1558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9"/>
          <p:cNvSpPr txBox="1">
            <a:spLocks noGrp="1"/>
          </p:cNvSpPr>
          <p:nvPr>
            <p:ph type="ctrTitle"/>
          </p:nvPr>
        </p:nvSpPr>
        <p:spPr>
          <a:xfrm>
            <a:off x="485875" y="352633"/>
            <a:ext cx="8183700" cy="196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GB" sz="4200">
                <a:solidFill>
                  <a:srgbClr val="9900FF"/>
                </a:solidFill>
              </a:rPr>
              <a:t>THANK YOU ALL </a:t>
            </a:r>
            <a:r>
              <a:rPr lang="en-GB">
                <a:solidFill>
                  <a:srgbClr val="9900FF"/>
                </a:solidFill>
              </a:rPr>
              <a:t>FOR </a:t>
            </a:r>
            <a:r>
              <a:rPr lang="en-GB" sz="4200">
                <a:solidFill>
                  <a:srgbClr val="9900FF"/>
                </a:solidFill>
              </a:rPr>
              <a:t>COMING</a:t>
            </a:r>
            <a:endParaRPr sz="4200">
              <a:solidFill>
                <a:srgbClr val="9900FF"/>
              </a:solidFill>
            </a:endParaRPr>
          </a:p>
          <a:p>
            <a:pPr marL="0" lvl="0" indent="0" algn="l" rtl="0">
              <a:lnSpc>
                <a:spcPct val="100000"/>
              </a:lnSpc>
              <a:spcBef>
                <a:spcPts val="0"/>
              </a:spcBef>
              <a:spcAft>
                <a:spcPts val="0"/>
              </a:spcAft>
              <a:buSzPts val="990"/>
              <a:buNone/>
            </a:pPr>
            <a:endParaRPr sz="4200">
              <a:solidFill>
                <a:srgbClr val="9900FF"/>
              </a:solidFill>
            </a:endParaRPr>
          </a:p>
          <a:p>
            <a:pPr marL="0" lvl="0" indent="0" algn="l" rtl="0">
              <a:lnSpc>
                <a:spcPct val="100000"/>
              </a:lnSpc>
              <a:spcBef>
                <a:spcPts val="0"/>
              </a:spcBef>
              <a:spcAft>
                <a:spcPts val="0"/>
              </a:spcAft>
              <a:buSzPts val="990"/>
              <a:buNone/>
            </a:pPr>
            <a:endParaRPr sz="4200">
              <a:solidFill>
                <a:srgbClr val="9900FF"/>
              </a:solidFill>
            </a:endParaRPr>
          </a:p>
          <a:p>
            <a:pPr marL="3200400" lvl="0" indent="0" algn="l" rtl="0">
              <a:lnSpc>
                <a:spcPct val="100000"/>
              </a:lnSpc>
              <a:spcBef>
                <a:spcPts val="0"/>
              </a:spcBef>
              <a:spcAft>
                <a:spcPts val="0"/>
              </a:spcAft>
              <a:buSzPts val="990"/>
              <a:buNone/>
            </a:pPr>
            <a:r>
              <a:rPr lang="en-GB" sz="4200">
                <a:solidFill>
                  <a:srgbClr val="9900FF"/>
                </a:solidFill>
              </a:rPr>
              <a:t>AOB?</a:t>
            </a:r>
            <a:endParaRPr sz="4200">
              <a:solidFill>
                <a:srgbClr val="9900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0"/>
          <p:cNvSpPr txBox="1">
            <a:spLocks noGrp="1"/>
          </p:cNvSpPr>
          <p:nvPr>
            <p:ph type="title"/>
          </p:nvPr>
        </p:nvSpPr>
        <p:spPr>
          <a:xfrm>
            <a:off x="365500" y="324417"/>
            <a:ext cx="8520600" cy="831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GB">
                <a:solidFill>
                  <a:srgbClr val="9900FF"/>
                </a:solidFill>
              </a:rPr>
              <a:t>Olney Netball Club AWARDS </a:t>
            </a:r>
            <a:br>
              <a:rPr lang="en-GB">
                <a:solidFill>
                  <a:srgbClr val="9900FF"/>
                </a:solidFill>
              </a:rPr>
            </a:br>
            <a:r>
              <a:rPr lang="en-GB">
                <a:solidFill>
                  <a:srgbClr val="9900FF"/>
                </a:solidFill>
              </a:rPr>
              <a:t>2022-2023</a:t>
            </a:r>
            <a:endParaRPr b="1">
              <a:solidFill>
                <a:srgbClr val="9900FF"/>
              </a:solidFill>
            </a:endParaRPr>
          </a:p>
        </p:txBody>
      </p:sp>
      <p:pic>
        <p:nvPicPr>
          <p:cNvPr id="333" name="Google Shape;333;p40"/>
          <p:cNvPicPr preferRelativeResize="0"/>
          <p:nvPr/>
        </p:nvPicPr>
        <p:blipFill>
          <a:blip r:embed="rId3">
            <a:alphaModFix/>
          </a:blip>
          <a:stretch>
            <a:fillRect/>
          </a:stretch>
        </p:blipFill>
        <p:spPr>
          <a:xfrm>
            <a:off x="152400" y="1577067"/>
            <a:ext cx="4914900" cy="4914900"/>
          </a:xfrm>
          <a:prstGeom prst="rect">
            <a:avLst/>
          </a:prstGeom>
          <a:noFill/>
          <a:ln>
            <a:noFill/>
          </a:ln>
        </p:spPr>
      </p:pic>
      <p:pic>
        <p:nvPicPr>
          <p:cNvPr id="334" name="Google Shape;334;p40"/>
          <p:cNvPicPr preferRelativeResize="0"/>
          <p:nvPr/>
        </p:nvPicPr>
        <p:blipFill>
          <a:blip r:embed="rId4">
            <a:alphaModFix/>
          </a:blip>
          <a:stretch>
            <a:fillRect/>
          </a:stretch>
        </p:blipFill>
        <p:spPr>
          <a:xfrm>
            <a:off x="6364225" y="147927"/>
            <a:ext cx="2521875" cy="2521875"/>
          </a:xfrm>
          <a:prstGeom prst="rect">
            <a:avLst/>
          </a:prstGeom>
          <a:noFill/>
          <a:ln>
            <a:noFill/>
          </a:ln>
          <a:effectLst>
            <a:outerShdw blurRad="57150" dist="209550" dir="846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1"/>
          <p:cNvSpPr txBox="1">
            <a:spLocks noGrp="1"/>
          </p:cNvSpPr>
          <p:nvPr>
            <p:ph type="title"/>
          </p:nvPr>
        </p:nvSpPr>
        <p:spPr>
          <a:xfrm>
            <a:off x="3283050" y="535600"/>
            <a:ext cx="3463800" cy="831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00000"/>
              <a:buNone/>
            </a:pPr>
            <a:r>
              <a:rPr lang="en-GB">
                <a:solidFill>
                  <a:schemeClr val="dk1"/>
                </a:solidFill>
              </a:rPr>
              <a:t>U11 Awards Year 5s</a:t>
            </a:r>
            <a:endParaRPr>
              <a:solidFill>
                <a:schemeClr val="dk1"/>
              </a:solidFill>
            </a:endParaRPr>
          </a:p>
        </p:txBody>
      </p:sp>
      <p:sp>
        <p:nvSpPr>
          <p:cNvPr id="341" name="Google Shape;341;p41"/>
          <p:cNvSpPr txBox="1"/>
          <p:nvPr/>
        </p:nvSpPr>
        <p:spPr>
          <a:xfrm>
            <a:off x="311700" y="1753025"/>
            <a:ext cx="31356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Most Improved:  	</a:t>
            </a:r>
            <a:endParaRPr sz="3000" b="1" i="0" u="none" strike="noStrike" cap="none">
              <a:solidFill>
                <a:schemeClr val="dk1"/>
              </a:solidFill>
              <a:latin typeface="Arial"/>
              <a:ea typeface="Arial"/>
              <a:cs typeface="Arial"/>
              <a:sym typeface="Arial"/>
            </a:endParaRPr>
          </a:p>
        </p:txBody>
      </p:sp>
      <p:sp>
        <p:nvSpPr>
          <p:cNvPr id="342" name="Google Shape;342;p41"/>
          <p:cNvSpPr txBox="1"/>
          <p:nvPr/>
        </p:nvSpPr>
        <p:spPr>
          <a:xfrm>
            <a:off x="311700" y="2984200"/>
            <a:ext cx="3281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Coach’s Player:</a:t>
            </a:r>
            <a:r>
              <a:rPr lang="en-GB" sz="3000" b="1">
                <a:solidFill>
                  <a:schemeClr val="dk1"/>
                </a:solidFill>
              </a:rPr>
              <a:t>   </a:t>
            </a:r>
            <a:endParaRPr sz="3000" b="1" i="0" u="none" strike="noStrike" cap="none">
              <a:solidFill>
                <a:schemeClr val="dk1"/>
              </a:solidFill>
              <a:latin typeface="Arial"/>
              <a:ea typeface="Arial"/>
              <a:cs typeface="Arial"/>
              <a:sym typeface="Arial"/>
            </a:endParaRPr>
          </a:p>
        </p:txBody>
      </p:sp>
      <p:sp>
        <p:nvSpPr>
          <p:cNvPr id="343" name="Google Shape;343;p41"/>
          <p:cNvSpPr txBox="1"/>
          <p:nvPr/>
        </p:nvSpPr>
        <p:spPr>
          <a:xfrm>
            <a:off x="311700" y="4215375"/>
            <a:ext cx="32277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Players Player:			</a:t>
            </a:r>
            <a:endParaRPr sz="3000" b="1" i="0" u="none" strike="noStrike" cap="none">
              <a:solidFill>
                <a:schemeClr val="dk1"/>
              </a:solidFill>
              <a:latin typeface="Arial"/>
              <a:ea typeface="Arial"/>
              <a:cs typeface="Arial"/>
              <a:sym typeface="Arial"/>
            </a:endParaRPr>
          </a:p>
        </p:txBody>
      </p:sp>
      <p:sp>
        <p:nvSpPr>
          <p:cNvPr id="344" name="Google Shape;344;p41"/>
          <p:cNvSpPr txBox="1"/>
          <p:nvPr/>
        </p:nvSpPr>
        <p:spPr>
          <a:xfrm>
            <a:off x="3675900" y="1753025"/>
            <a:ext cx="7608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Rosie Sal</a:t>
            </a:r>
            <a:r>
              <a:rPr lang="en-GB" sz="3000" b="1">
                <a:solidFill>
                  <a:schemeClr val="dk1"/>
                </a:solidFill>
              </a:rPr>
              <a:t>labank</a:t>
            </a:r>
            <a:r>
              <a:rPr lang="en-GB" sz="3000" b="1" i="0" u="none" strike="noStrike" cap="none">
                <a:solidFill>
                  <a:schemeClr val="dk1"/>
                </a:solidFill>
                <a:latin typeface="Arial"/>
                <a:ea typeface="Arial"/>
                <a:cs typeface="Arial"/>
                <a:sym typeface="Arial"/>
              </a:rPr>
              <a:t>		</a:t>
            </a:r>
            <a:endParaRPr sz="3000" b="1" i="0" u="none" strike="noStrike" cap="none">
              <a:solidFill>
                <a:schemeClr val="dk1"/>
              </a:solidFill>
              <a:latin typeface="Arial"/>
              <a:ea typeface="Arial"/>
              <a:cs typeface="Arial"/>
              <a:sym typeface="Arial"/>
            </a:endParaRPr>
          </a:p>
        </p:txBody>
      </p:sp>
      <p:sp>
        <p:nvSpPr>
          <p:cNvPr id="345" name="Google Shape;345;p41"/>
          <p:cNvSpPr txBox="1"/>
          <p:nvPr/>
        </p:nvSpPr>
        <p:spPr>
          <a:xfrm>
            <a:off x="3666950" y="298420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Betsy Collins</a:t>
            </a:r>
            <a:r>
              <a:rPr lang="en-GB" sz="3000" b="1" i="0" u="none" strike="noStrike" cap="none">
                <a:solidFill>
                  <a:schemeClr val="dk1"/>
                </a:solidFill>
                <a:latin typeface="Arial"/>
                <a:ea typeface="Arial"/>
                <a:cs typeface="Arial"/>
                <a:sym typeface="Arial"/>
              </a:rPr>
              <a:t>	</a:t>
            </a:r>
            <a:endParaRPr sz="3000" b="1" i="0" u="none" strike="noStrike" cap="none">
              <a:solidFill>
                <a:schemeClr val="dk1"/>
              </a:solidFill>
              <a:latin typeface="Arial"/>
              <a:ea typeface="Arial"/>
              <a:cs typeface="Arial"/>
              <a:sym typeface="Arial"/>
            </a:endParaRPr>
          </a:p>
        </p:txBody>
      </p:sp>
      <p:sp>
        <p:nvSpPr>
          <p:cNvPr id="346" name="Google Shape;346;p41"/>
          <p:cNvSpPr txBox="1"/>
          <p:nvPr/>
        </p:nvSpPr>
        <p:spPr>
          <a:xfrm>
            <a:off x="3669600" y="415982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Eloise Winter</a:t>
            </a:r>
            <a:endParaRPr sz="3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1057275" y="267125"/>
            <a:ext cx="8251800" cy="1325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rgbClr val="9900FF"/>
                </a:solidFill>
              </a:rPr>
              <a:t>CHAIR overview</a:t>
            </a:r>
            <a:r>
              <a:rPr lang="en-GB" b="1">
                <a:solidFill>
                  <a:srgbClr val="9900FF"/>
                </a:solidFill>
              </a:rPr>
              <a:t> of the </a:t>
            </a:r>
            <a:r>
              <a:rPr lang="en-GB">
                <a:solidFill>
                  <a:srgbClr val="9900FF"/>
                </a:solidFill>
              </a:rPr>
              <a:t>2022-2023 Season</a:t>
            </a:r>
            <a:endParaRPr b="1">
              <a:solidFill>
                <a:srgbClr val="9900FF"/>
              </a:solidFill>
            </a:endParaRPr>
          </a:p>
        </p:txBody>
      </p:sp>
      <p:pic>
        <p:nvPicPr>
          <p:cNvPr id="87" name="Google Shape;87;p15"/>
          <p:cNvPicPr preferRelativeResize="0"/>
          <p:nvPr/>
        </p:nvPicPr>
        <p:blipFill rotWithShape="1">
          <a:blip r:embed="rId3">
            <a:alphaModFix/>
          </a:blip>
          <a:srcRect/>
          <a:stretch/>
        </p:blipFill>
        <p:spPr>
          <a:xfrm>
            <a:off x="1057275" y="1159800"/>
            <a:ext cx="1559700" cy="1544400"/>
          </a:xfrm>
          <a:prstGeom prst="ellipse">
            <a:avLst/>
          </a:prstGeom>
          <a:noFill/>
          <a:ln>
            <a:noFill/>
          </a:ln>
        </p:spPr>
      </p:pic>
      <p:sp>
        <p:nvSpPr>
          <p:cNvPr id="88" name="Google Shape;88;p15"/>
          <p:cNvSpPr txBox="1"/>
          <p:nvPr/>
        </p:nvSpPr>
        <p:spPr>
          <a:xfrm>
            <a:off x="2969049" y="1377900"/>
            <a:ext cx="57309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a:solidFill>
                  <a:schemeClr val="dk1"/>
                </a:solidFill>
              </a:rPr>
              <a:t>94</a:t>
            </a:r>
            <a:r>
              <a:rPr lang="en-GB" sz="2000" b="1" i="0" u="none" strike="noStrike" cap="none">
                <a:solidFill>
                  <a:schemeClr val="dk1"/>
                </a:solidFill>
                <a:latin typeface="Arial"/>
                <a:ea typeface="Arial"/>
                <a:cs typeface="Arial"/>
                <a:sym typeface="Arial"/>
              </a:rPr>
              <a:t> playing members</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xx on waiting list (Yr3-yr10)</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8 teams with Squads of ~12/team</a:t>
            </a:r>
            <a:endParaRPr sz="2000" b="1" i="0" u="none" strike="noStrike" cap="none">
              <a:solidFill>
                <a:schemeClr val="dk1"/>
              </a:solidFill>
              <a:latin typeface="Arial"/>
              <a:ea typeface="Arial"/>
              <a:cs typeface="Arial"/>
              <a:sym typeface="Arial"/>
            </a:endParaRPr>
          </a:p>
        </p:txBody>
      </p:sp>
      <p:pic>
        <p:nvPicPr>
          <p:cNvPr id="89" name="Google Shape;89;p15"/>
          <p:cNvPicPr preferRelativeResize="0"/>
          <p:nvPr/>
        </p:nvPicPr>
        <p:blipFill rotWithShape="1">
          <a:blip r:embed="rId4">
            <a:alphaModFix/>
          </a:blip>
          <a:srcRect/>
          <a:stretch/>
        </p:blipFill>
        <p:spPr>
          <a:xfrm>
            <a:off x="2969050" y="3075025"/>
            <a:ext cx="1992198" cy="1325700"/>
          </a:xfrm>
          <a:prstGeom prst="rect">
            <a:avLst/>
          </a:prstGeom>
          <a:noFill/>
          <a:ln>
            <a:noFill/>
          </a:ln>
        </p:spPr>
      </p:pic>
      <p:pic>
        <p:nvPicPr>
          <p:cNvPr id="90" name="Google Shape;90;p15" descr="Milton Keynes Indoor Netball League - Home"/>
          <p:cNvPicPr preferRelativeResize="0"/>
          <p:nvPr/>
        </p:nvPicPr>
        <p:blipFill rotWithShape="1">
          <a:blip r:embed="rId5">
            <a:alphaModFix/>
          </a:blip>
          <a:srcRect/>
          <a:stretch/>
        </p:blipFill>
        <p:spPr>
          <a:xfrm>
            <a:off x="997836" y="2878298"/>
            <a:ext cx="1678577" cy="1678577"/>
          </a:xfrm>
          <a:prstGeom prst="rect">
            <a:avLst/>
          </a:prstGeom>
          <a:noFill/>
          <a:ln>
            <a:noFill/>
          </a:ln>
        </p:spPr>
      </p:pic>
      <p:sp>
        <p:nvSpPr>
          <p:cNvPr id="91" name="Google Shape;91;p15"/>
          <p:cNvSpPr txBox="1"/>
          <p:nvPr/>
        </p:nvSpPr>
        <p:spPr>
          <a:xfrm>
            <a:off x="5183175" y="3152991"/>
            <a:ext cx="49902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More teams than ever </a:t>
            </a:r>
            <a:endParaRPr/>
          </a:p>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Seniors: MKINL x 2 teams </a:t>
            </a:r>
            <a:br>
              <a:rPr lang="en-GB" sz="2000" b="1" i="0" u="none" strike="noStrike" cap="none">
                <a:solidFill>
                  <a:schemeClr val="dk1"/>
                </a:solidFill>
                <a:latin typeface="Arial"/>
                <a:ea typeface="Arial"/>
                <a:cs typeface="Arial"/>
                <a:sym typeface="Arial"/>
              </a:rPr>
            </a:br>
            <a:r>
              <a:rPr lang="en-GB" sz="2000" b="1" i="0" u="none" strike="noStrike" cap="none">
                <a:solidFill>
                  <a:schemeClr val="dk1"/>
                </a:solidFill>
                <a:latin typeface="Arial"/>
                <a:ea typeface="Arial"/>
                <a:cs typeface="Arial"/>
                <a:sym typeface="Arial"/>
              </a:rPr>
              <a:t>Juniors: NJNL x 2 U11 teams,</a:t>
            </a:r>
            <a:br>
              <a:rPr lang="en-GB" sz="2000" b="1" i="0" u="none" strike="noStrike" cap="none">
                <a:solidFill>
                  <a:schemeClr val="dk1"/>
                </a:solidFill>
                <a:latin typeface="Arial"/>
                <a:ea typeface="Arial"/>
                <a:cs typeface="Arial"/>
                <a:sym typeface="Arial"/>
              </a:rPr>
            </a:br>
            <a:r>
              <a:rPr lang="en-GB" sz="2000" b="1" i="0" u="none" strike="noStrike" cap="none">
                <a:solidFill>
                  <a:schemeClr val="dk1"/>
                </a:solidFill>
                <a:latin typeface="Arial"/>
                <a:ea typeface="Arial"/>
                <a:cs typeface="Arial"/>
                <a:sym typeface="Arial"/>
              </a:rPr>
              <a:t>	</a:t>
            </a:r>
            <a:r>
              <a:rPr lang="en-GB" sz="2000" b="1">
                <a:solidFill>
                  <a:schemeClr val="dk1"/>
                </a:solidFill>
              </a:rPr>
              <a:t>1 </a:t>
            </a:r>
            <a:r>
              <a:rPr lang="en-GB" sz="2000" b="1" i="0" u="none" strike="noStrike" cap="none">
                <a:solidFill>
                  <a:schemeClr val="dk1"/>
                </a:solidFill>
                <a:latin typeface="Arial"/>
                <a:ea typeface="Arial"/>
                <a:cs typeface="Arial"/>
                <a:sym typeface="Arial"/>
              </a:rPr>
              <a:t>x U12, 2 x U14, 1 x U16</a:t>
            </a:r>
            <a:endParaRPr sz="2000" b="1" i="0" u="none" strike="noStrike" cap="none">
              <a:solidFill>
                <a:schemeClr val="dk1"/>
              </a:solidFill>
              <a:latin typeface="Arial"/>
              <a:ea typeface="Arial"/>
              <a:cs typeface="Arial"/>
              <a:sym typeface="Arial"/>
            </a:endParaRPr>
          </a:p>
        </p:txBody>
      </p:sp>
      <p:pic>
        <p:nvPicPr>
          <p:cNvPr id="92" name="Google Shape;92;p15" descr="Coaching - London and South East Netball"/>
          <p:cNvPicPr preferRelativeResize="0"/>
          <p:nvPr/>
        </p:nvPicPr>
        <p:blipFill rotWithShape="1">
          <a:blip r:embed="rId6">
            <a:alphaModFix/>
          </a:blip>
          <a:srcRect/>
          <a:stretch/>
        </p:blipFill>
        <p:spPr>
          <a:xfrm>
            <a:off x="884173" y="4556875"/>
            <a:ext cx="2084877" cy="2084877"/>
          </a:xfrm>
          <a:prstGeom prst="rect">
            <a:avLst/>
          </a:prstGeom>
          <a:noFill/>
          <a:ln>
            <a:noFill/>
          </a:ln>
        </p:spPr>
      </p:pic>
      <p:sp>
        <p:nvSpPr>
          <p:cNvPr id="93" name="Google Shape;93;p15"/>
          <p:cNvSpPr txBox="1"/>
          <p:nvPr/>
        </p:nvSpPr>
        <p:spPr>
          <a:xfrm>
            <a:off x="2969050" y="5062131"/>
            <a:ext cx="4990200" cy="8001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Arial"/>
                <a:ea typeface="Arial"/>
                <a:cs typeface="Arial"/>
                <a:sym typeface="Arial"/>
              </a:rPr>
              <a:t>5 newly qualified Level 1 coaches</a:t>
            </a:r>
            <a:br>
              <a:rPr lang="en-GB" sz="2000" b="1" i="0" u="none" strike="noStrike" cap="none">
                <a:solidFill>
                  <a:schemeClr val="dk1"/>
                </a:solidFill>
                <a:latin typeface="Arial"/>
                <a:ea typeface="Arial"/>
                <a:cs typeface="Arial"/>
                <a:sym typeface="Arial"/>
              </a:rPr>
            </a:br>
            <a:r>
              <a:rPr lang="en-GB" sz="2000" b="1" i="0" u="none" strike="noStrike" cap="none">
                <a:solidFill>
                  <a:schemeClr val="dk1"/>
                </a:solidFill>
                <a:latin typeface="Arial"/>
                <a:ea typeface="Arial"/>
                <a:cs typeface="Arial"/>
                <a:sym typeface="Arial"/>
              </a:rPr>
              <a:t>(1 Level 2 coach leaving)</a:t>
            </a:r>
            <a:endParaRPr sz="2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2"/>
          <p:cNvSpPr txBox="1">
            <a:spLocks noGrp="1"/>
          </p:cNvSpPr>
          <p:nvPr>
            <p:ph type="title"/>
          </p:nvPr>
        </p:nvSpPr>
        <p:spPr>
          <a:xfrm>
            <a:off x="2081550" y="576850"/>
            <a:ext cx="4980900" cy="831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solidFill>
                  <a:schemeClr val="dk1"/>
                </a:solidFill>
              </a:rPr>
              <a:t>Under 11s Awards Year 6s</a:t>
            </a:r>
            <a:endParaRPr>
              <a:solidFill>
                <a:schemeClr val="dk1"/>
              </a:solidFill>
            </a:endParaRPr>
          </a:p>
        </p:txBody>
      </p:sp>
      <p:sp>
        <p:nvSpPr>
          <p:cNvPr id="353" name="Google Shape;353;p42"/>
          <p:cNvSpPr txBox="1"/>
          <p:nvPr/>
        </p:nvSpPr>
        <p:spPr>
          <a:xfrm>
            <a:off x="1062125" y="2159500"/>
            <a:ext cx="2884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chemeClr val="dk1"/>
                </a:solidFill>
                <a:highlight>
                  <a:schemeClr val="lt1"/>
                </a:highlight>
              </a:rPr>
              <a:t>Most Improved     </a:t>
            </a:r>
            <a:endParaRPr sz="2800" b="1">
              <a:solidFill>
                <a:schemeClr val="dk1"/>
              </a:solidFill>
              <a:highlight>
                <a:schemeClr val="lt1"/>
              </a:highlight>
            </a:endParaRPr>
          </a:p>
        </p:txBody>
      </p:sp>
      <p:sp>
        <p:nvSpPr>
          <p:cNvPr id="354" name="Google Shape;354;p42"/>
          <p:cNvSpPr txBox="1"/>
          <p:nvPr/>
        </p:nvSpPr>
        <p:spPr>
          <a:xfrm>
            <a:off x="1062125" y="3495850"/>
            <a:ext cx="2884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chemeClr val="dk1"/>
                </a:solidFill>
              </a:rPr>
              <a:t>Coach’s Player     </a:t>
            </a:r>
            <a:endParaRPr sz="2800" b="1">
              <a:solidFill>
                <a:schemeClr val="dk1"/>
              </a:solidFill>
            </a:endParaRPr>
          </a:p>
        </p:txBody>
      </p:sp>
      <p:sp>
        <p:nvSpPr>
          <p:cNvPr id="355" name="Google Shape;355;p42"/>
          <p:cNvSpPr txBox="1"/>
          <p:nvPr/>
        </p:nvSpPr>
        <p:spPr>
          <a:xfrm>
            <a:off x="1062125" y="4751775"/>
            <a:ext cx="298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solidFill>
                  <a:schemeClr val="dk1"/>
                </a:solidFill>
              </a:rPr>
              <a:t>Players Player</a:t>
            </a:r>
            <a:endParaRPr sz="2800" b="1">
              <a:solidFill>
                <a:schemeClr val="dk1"/>
              </a:solidFill>
            </a:endParaRPr>
          </a:p>
        </p:txBody>
      </p:sp>
      <p:sp>
        <p:nvSpPr>
          <p:cNvPr id="356" name="Google Shape;356;p42"/>
          <p:cNvSpPr txBox="1"/>
          <p:nvPr/>
        </p:nvSpPr>
        <p:spPr>
          <a:xfrm>
            <a:off x="4044575" y="212875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Ava Gascoyne</a:t>
            </a:r>
            <a:endParaRPr sz="3000" b="1" i="0" u="none" strike="noStrike" cap="none">
              <a:solidFill>
                <a:schemeClr val="dk1"/>
              </a:solidFill>
              <a:latin typeface="Arial"/>
              <a:ea typeface="Arial"/>
              <a:cs typeface="Arial"/>
              <a:sym typeface="Arial"/>
            </a:endParaRPr>
          </a:p>
        </p:txBody>
      </p:sp>
      <p:sp>
        <p:nvSpPr>
          <p:cNvPr id="357" name="Google Shape;357;p42"/>
          <p:cNvSpPr txBox="1"/>
          <p:nvPr/>
        </p:nvSpPr>
        <p:spPr>
          <a:xfrm>
            <a:off x="4044575" y="349585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Isabelle Sceats</a:t>
            </a:r>
            <a:endParaRPr sz="3000" b="1" i="0" u="none" strike="noStrike" cap="none">
              <a:solidFill>
                <a:schemeClr val="dk1"/>
              </a:solidFill>
              <a:latin typeface="Arial"/>
              <a:ea typeface="Arial"/>
              <a:cs typeface="Arial"/>
              <a:sym typeface="Arial"/>
            </a:endParaRPr>
          </a:p>
        </p:txBody>
      </p:sp>
      <p:sp>
        <p:nvSpPr>
          <p:cNvPr id="358" name="Google Shape;358;p42"/>
          <p:cNvSpPr txBox="1"/>
          <p:nvPr/>
        </p:nvSpPr>
        <p:spPr>
          <a:xfrm>
            <a:off x="4052575" y="473632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Brooke Parker</a:t>
            </a:r>
            <a:endParaRPr sz="3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3"/>
          <p:cNvSpPr txBox="1">
            <a:spLocks noGrp="1"/>
          </p:cNvSpPr>
          <p:nvPr>
            <p:ph type="title"/>
          </p:nvPr>
        </p:nvSpPr>
        <p:spPr>
          <a:xfrm>
            <a:off x="3283050" y="535600"/>
            <a:ext cx="25779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chemeClr val="dk1"/>
                </a:solidFill>
              </a:rPr>
              <a:t>U12 Awards</a:t>
            </a:r>
            <a:endParaRPr>
              <a:solidFill>
                <a:schemeClr val="dk1"/>
              </a:solidFill>
            </a:endParaRPr>
          </a:p>
        </p:txBody>
      </p:sp>
      <p:sp>
        <p:nvSpPr>
          <p:cNvPr id="365" name="Google Shape;365;p43"/>
          <p:cNvSpPr txBox="1"/>
          <p:nvPr/>
        </p:nvSpPr>
        <p:spPr>
          <a:xfrm>
            <a:off x="311700" y="1753025"/>
            <a:ext cx="32817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Most Improved: 			</a:t>
            </a:r>
            <a:endParaRPr sz="3000" b="1" i="0" u="none" strike="noStrike" cap="none">
              <a:solidFill>
                <a:schemeClr val="dk1"/>
              </a:solidFill>
              <a:latin typeface="Arial"/>
              <a:ea typeface="Arial"/>
              <a:cs typeface="Arial"/>
              <a:sym typeface="Arial"/>
            </a:endParaRPr>
          </a:p>
        </p:txBody>
      </p:sp>
      <p:sp>
        <p:nvSpPr>
          <p:cNvPr id="366" name="Google Shape;366;p43"/>
          <p:cNvSpPr txBox="1"/>
          <p:nvPr/>
        </p:nvSpPr>
        <p:spPr>
          <a:xfrm>
            <a:off x="311700" y="2984200"/>
            <a:ext cx="36594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Coach’s Player:			</a:t>
            </a:r>
            <a:endParaRPr sz="3000" b="1" i="0" u="none" strike="noStrike" cap="none">
              <a:solidFill>
                <a:schemeClr val="dk1"/>
              </a:solidFill>
              <a:latin typeface="Arial"/>
              <a:ea typeface="Arial"/>
              <a:cs typeface="Arial"/>
              <a:sym typeface="Arial"/>
            </a:endParaRPr>
          </a:p>
        </p:txBody>
      </p:sp>
      <p:sp>
        <p:nvSpPr>
          <p:cNvPr id="367" name="Google Shape;367;p43"/>
          <p:cNvSpPr txBox="1"/>
          <p:nvPr/>
        </p:nvSpPr>
        <p:spPr>
          <a:xfrm>
            <a:off x="311700" y="4215375"/>
            <a:ext cx="32817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Players Player:				</a:t>
            </a:r>
            <a:endParaRPr sz="3000" b="1" i="0" u="none" strike="noStrike" cap="none">
              <a:solidFill>
                <a:schemeClr val="dk1"/>
              </a:solidFill>
              <a:latin typeface="Arial"/>
              <a:ea typeface="Arial"/>
              <a:cs typeface="Arial"/>
              <a:sym typeface="Arial"/>
            </a:endParaRPr>
          </a:p>
        </p:txBody>
      </p:sp>
      <p:sp>
        <p:nvSpPr>
          <p:cNvPr id="368" name="Google Shape;368;p43"/>
          <p:cNvSpPr txBox="1"/>
          <p:nvPr/>
        </p:nvSpPr>
        <p:spPr>
          <a:xfrm>
            <a:off x="349375" y="5562125"/>
            <a:ext cx="74709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chemeClr val="dk1"/>
              </a:solidFill>
              <a:latin typeface="Arial"/>
              <a:ea typeface="Arial"/>
              <a:cs typeface="Arial"/>
              <a:sym typeface="Arial"/>
            </a:endParaRPr>
          </a:p>
        </p:txBody>
      </p:sp>
      <p:sp>
        <p:nvSpPr>
          <p:cNvPr id="369" name="Google Shape;369;p43"/>
          <p:cNvSpPr txBox="1"/>
          <p:nvPr/>
        </p:nvSpPr>
        <p:spPr>
          <a:xfrm>
            <a:off x="4154200" y="175302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Maya Patel</a:t>
            </a:r>
            <a:endParaRPr sz="3000" b="1" i="0" u="none" strike="noStrike" cap="none">
              <a:solidFill>
                <a:schemeClr val="dk1"/>
              </a:solidFill>
              <a:latin typeface="Arial"/>
              <a:ea typeface="Arial"/>
              <a:cs typeface="Arial"/>
              <a:sym typeface="Arial"/>
            </a:endParaRPr>
          </a:p>
        </p:txBody>
      </p:sp>
      <p:sp>
        <p:nvSpPr>
          <p:cNvPr id="370" name="Google Shape;370;p43"/>
          <p:cNvSpPr txBox="1"/>
          <p:nvPr/>
        </p:nvSpPr>
        <p:spPr>
          <a:xfrm>
            <a:off x="4154200" y="298420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Emily Fitzgerald</a:t>
            </a:r>
            <a:endParaRPr sz="3000" b="1" i="0" u="none" strike="noStrike" cap="none">
              <a:solidFill>
                <a:schemeClr val="dk1"/>
              </a:solidFill>
              <a:latin typeface="Arial"/>
              <a:ea typeface="Arial"/>
              <a:cs typeface="Arial"/>
              <a:sym typeface="Arial"/>
            </a:endParaRPr>
          </a:p>
        </p:txBody>
      </p:sp>
      <p:sp>
        <p:nvSpPr>
          <p:cNvPr id="371" name="Google Shape;371;p43"/>
          <p:cNvSpPr txBox="1"/>
          <p:nvPr/>
        </p:nvSpPr>
        <p:spPr>
          <a:xfrm>
            <a:off x="4226900" y="4215363"/>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Maya Patel</a:t>
            </a:r>
            <a:endParaRPr sz="3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4"/>
          <p:cNvSpPr txBox="1">
            <a:spLocks noGrp="1"/>
          </p:cNvSpPr>
          <p:nvPr>
            <p:ph type="title"/>
          </p:nvPr>
        </p:nvSpPr>
        <p:spPr>
          <a:xfrm>
            <a:off x="2140475" y="497075"/>
            <a:ext cx="5154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chemeClr val="dk1"/>
                </a:solidFill>
              </a:rPr>
              <a:t>U13 (U14 Galaxy) Awards</a:t>
            </a:r>
            <a:endParaRPr>
              <a:solidFill>
                <a:schemeClr val="dk1"/>
              </a:solidFill>
            </a:endParaRPr>
          </a:p>
        </p:txBody>
      </p:sp>
      <p:sp>
        <p:nvSpPr>
          <p:cNvPr id="378" name="Google Shape;378;p44"/>
          <p:cNvSpPr txBox="1"/>
          <p:nvPr/>
        </p:nvSpPr>
        <p:spPr>
          <a:xfrm>
            <a:off x="311700" y="1753025"/>
            <a:ext cx="32451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Most Improved: 			</a:t>
            </a:r>
            <a:endParaRPr sz="3000" b="1" i="0" u="none" strike="noStrike" cap="none">
              <a:solidFill>
                <a:schemeClr val="dk1"/>
              </a:solidFill>
              <a:latin typeface="Arial"/>
              <a:ea typeface="Arial"/>
              <a:cs typeface="Arial"/>
              <a:sym typeface="Arial"/>
            </a:endParaRPr>
          </a:p>
        </p:txBody>
      </p:sp>
      <p:sp>
        <p:nvSpPr>
          <p:cNvPr id="379" name="Google Shape;379;p44"/>
          <p:cNvSpPr txBox="1"/>
          <p:nvPr/>
        </p:nvSpPr>
        <p:spPr>
          <a:xfrm>
            <a:off x="311700" y="2984200"/>
            <a:ext cx="3403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Coach’s Player:			</a:t>
            </a:r>
            <a:endParaRPr sz="3000" b="1" i="0" u="none" strike="noStrike" cap="none">
              <a:solidFill>
                <a:schemeClr val="dk1"/>
              </a:solidFill>
              <a:latin typeface="Arial"/>
              <a:ea typeface="Arial"/>
              <a:cs typeface="Arial"/>
              <a:sym typeface="Arial"/>
            </a:endParaRPr>
          </a:p>
        </p:txBody>
      </p:sp>
      <p:sp>
        <p:nvSpPr>
          <p:cNvPr id="380" name="Google Shape;380;p44"/>
          <p:cNvSpPr txBox="1"/>
          <p:nvPr/>
        </p:nvSpPr>
        <p:spPr>
          <a:xfrm>
            <a:off x="311700" y="4215375"/>
            <a:ext cx="3294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Players Player:			</a:t>
            </a:r>
            <a:endParaRPr sz="3000" b="1" i="0" u="none" strike="noStrike" cap="none">
              <a:solidFill>
                <a:schemeClr val="dk1"/>
              </a:solidFill>
              <a:latin typeface="Arial"/>
              <a:ea typeface="Arial"/>
              <a:cs typeface="Arial"/>
              <a:sym typeface="Arial"/>
            </a:endParaRPr>
          </a:p>
        </p:txBody>
      </p:sp>
      <p:sp>
        <p:nvSpPr>
          <p:cNvPr id="381" name="Google Shape;381;p44"/>
          <p:cNvSpPr txBox="1"/>
          <p:nvPr/>
        </p:nvSpPr>
        <p:spPr>
          <a:xfrm>
            <a:off x="349375" y="5562125"/>
            <a:ext cx="74709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chemeClr val="dk1"/>
              </a:solidFill>
              <a:latin typeface="Arial"/>
              <a:ea typeface="Arial"/>
              <a:cs typeface="Arial"/>
              <a:sym typeface="Arial"/>
            </a:endParaRPr>
          </a:p>
        </p:txBody>
      </p:sp>
      <p:sp>
        <p:nvSpPr>
          <p:cNvPr id="382" name="Google Shape;382;p44"/>
          <p:cNvSpPr txBox="1"/>
          <p:nvPr/>
        </p:nvSpPr>
        <p:spPr>
          <a:xfrm>
            <a:off x="3788750" y="169300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Amelie Benson</a:t>
            </a:r>
            <a:endParaRPr sz="3000" b="1" i="0" u="none" strike="noStrike" cap="none">
              <a:solidFill>
                <a:schemeClr val="dk1"/>
              </a:solidFill>
              <a:latin typeface="Arial"/>
              <a:ea typeface="Arial"/>
              <a:cs typeface="Arial"/>
              <a:sym typeface="Arial"/>
            </a:endParaRPr>
          </a:p>
        </p:txBody>
      </p:sp>
      <p:sp>
        <p:nvSpPr>
          <p:cNvPr id="383" name="Google Shape;383;p44"/>
          <p:cNvSpPr txBox="1"/>
          <p:nvPr/>
        </p:nvSpPr>
        <p:spPr>
          <a:xfrm>
            <a:off x="3843700" y="298420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Lily Newberry</a:t>
            </a:r>
            <a:endParaRPr sz="3000" b="1" i="0" u="none" strike="noStrike" cap="none">
              <a:solidFill>
                <a:schemeClr val="dk1"/>
              </a:solidFill>
              <a:latin typeface="Arial"/>
              <a:ea typeface="Arial"/>
              <a:cs typeface="Arial"/>
              <a:sym typeface="Arial"/>
            </a:endParaRPr>
          </a:p>
        </p:txBody>
      </p:sp>
      <p:sp>
        <p:nvSpPr>
          <p:cNvPr id="384" name="Google Shape;384;p44"/>
          <p:cNvSpPr txBox="1"/>
          <p:nvPr/>
        </p:nvSpPr>
        <p:spPr>
          <a:xfrm>
            <a:off x="3843700" y="427315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Arabella Soul</a:t>
            </a:r>
            <a:endParaRPr sz="3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5"/>
          <p:cNvSpPr txBox="1">
            <a:spLocks noGrp="1"/>
          </p:cNvSpPr>
          <p:nvPr>
            <p:ph type="title"/>
          </p:nvPr>
        </p:nvSpPr>
        <p:spPr>
          <a:xfrm>
            <a:off x="2140475" y="497075"/>
            <a:ext cx="5154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chemeClr val="dk1"/>
                </a:solidFill>
              </a:rPr>
              <a:t>U14 Meteors Awards</a:t>
            </a:r>
            <a:endParaRPr>
              <a:solidFill>
                <a:schemeClr val="dk1"/>
              </a:solidFill>
            </a:endParaRPr>
          </a:p>
        </p:txBody>
      </p:sp>
      <p:sp>
        <p:nvSpPr>
          <p:cNvPr id="391" name="Google Shape;391;p45"/>
          <p:cNvSpPr txBox="1"/>
          <p:nvPr/>
        </p:nvSpPr>
        <p:spPr>
          <a:xfrm>
            <a:off x="311700" y="1753025"/>
            <a:ext cx="33426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Most Improved: 			</a:t>
            </a:r>
            <a:endParaRPr sz="3000" b="1" i="0" u="none" strike="noStrike" cap="none">
              <a:solidFill>
                <a:schemeClr val="dk1"/>
              </a:solidFill>
              <a:latin typeface="Arial"/>
              <a:ea typeface="Arial"/>
              <a:cs typeface="Arial"/>
              <a:sym typeface="Arial"/>
            </a:endParaRPr>
          </a:p>
        </p:txBody>
      </p:sp>
      <p:sp>
        <p:nvSpPr>
          <p:cNvPr id="392" name="Google Shape;392;p45"/>
          <p:cNvSpPr txBox="1"/>
          <p:nvPr/>
        </p:nvSpPr>
        <p:spPr>
          <a:xfrm>
            <a:off x="311700" y="2984200"/>
            <a:ext cx="3391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Coach’s Player:			</a:t>
            </a:r>
            <a:endParaRPr sz="3000" b="1" i="0" u="none" strike="noStrike" cap="none">
              <a:solidFill>
                <a:schemeClr val="dk1"/>
              </a:solidFill>
              <a:latin typeface="Arial"/>
              <a:ea typeface="Arial"/>
              <a:cs typeface="Arial"/>
              <a:sym typeface="Arial"/>
            </a:endParaRPr>
          </a:p>
        </p:txBody>
      </p:sp>
      <p:sp>
        <p:nvSpPr>
          <p:cNvPr id="393" name="Google Shape;393;p45"/>
          <p:cNvSpPr txBox="1"/>
          <p:nvPr/>
        </p:nvSpPr>
        <p:spPr>
          <a:xfrm>
            <a:off x="311700" y="4215375"/>
            <a:ext cx="3586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Players Player:			</a:t>
            </a:r>
            <a:endParaRPr sz="3000" b="1" i="0" u="none" strike="noStrike" cap="none">
              <a:solidFill>
                <a:schemeClr val="dk1"/>
              </a:solidFill>
              <a:latin typeface="Arial"/>
              <a:ea typeface="Arial"/>
              <a:cs typeface="Arial"/>
              <a:sym typeface="Arial"/>
            </a:endParaRPr>
          </a:p>
        </p:txBody>
      </p:sp>
      <p:sp>
        <p:nvSpPr>
          <p:cNvPr id="394" name="Google Shape;394;p45"/>
          <p:cNvSpPr txBox="1"/>
          <p:nvPr/>
        </p:nvSpPr>
        <p:spPr>
          <a:xfrm>
            <a:off x="349375" y="5562125"/>
            <a:ext cx="74709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chemeClr val="dk1"/>
              </a:solidFill>
              <a:latin typeface="Arial"/>
              <a:ea typeface="Arial"/>
              <a:cs typeface="Arial"/>
              <a:sym typeface="Arial"/>
            </a:endParaRPr>
          </a:p>
        </p:txBody>
      </p:sp>
      <p:sp>
        <p:nvSpPr>
          <p:cNvPr id="395" name="Google Shape;395;p45"/>
          <p:cNvSpPr txBox="1"/>
          <p:nvPr/>
        </p:nvSpPr>
        <p:spPr>
          <a:xfrm>
            <a:off x="3898375" y="168080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Tilly Tompkins</a:t>
            </a:r>
            <a:endParaRPr sz="3000" b="1" i="0" u="none" strike="noStrike" cap="none">
              <a:solidFill>
                <a:schemeClr val="dk1"/>
              </a:solidFill>
              <a:latin typeface="Arial"/>
              <a:ea typeface="Arial"/>
              <a:cs typeface="Arial"/>
              <a:sym typeface="Arial"/>
            </a:endParaRPr>
          </a:p>
        </p:txBody>
      </p:sp>
      <p:sp>
        <p:nvSpPr>
          <p:cNvPr id="396" name="Google Shape;396;p45"/>
          <p:cNvSpPr txBox="1"/>
          <p:nvPr/>
        </p:nvSpPr>
        <p:spPr>
          <a:xfrm>
            <a:off x="3898375" y="2984200"/>
            <a:ext cx="39219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Jasmine Butler</a:t>
            </a:r>
            <a:endParaRPr sz="3000" b="1" i="0" u="none" strike="noStrike" cap="none">
              <a:solidFill>
                <a:schemeClr val="dk1"/>
              </a:solidFill>
              <a:latin typeface="Arial"/>
              <a:ea typeface="Arial"/>
              <a:cs typeface="Arial"/>
              <a:sym typeface="Arial"/>
            </a:endParaRPr>
          </a:p>
        </p:txBody>
      </p:sp>
      <p:sp>
        <p:nvSpPr>
          <p:cNvPr id="397" name="Google Shape;397;p45"/>
          <p:cNvSpPr txBox="1"/>
          <p:nvPr/>
        </p:nvSpPr>
        <p:spPr>
          <a:xfrm>
            <a:off x="3859825" y="4159625"/>
            <a:ext cx="5583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b="1">
                <a:solidFill>
                  <a:schemeClr val="dk1"/>
                </a:solidFill>
              </a:rPr>
              <a:t>Martha Donaghy</a:t>
            </a:r>
            <a:endParaRPr sz="30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6"/>
          <p:cNvSpPr txBox="1">
            <a:spLocks noGrp="1"/>
          </p:cNvSpPr>
          <p:nvPr>
            <p:ph type="title"/>
          </p:nvPr>
        </p:nvSpPr>
        <p:spPr>
          <a:xfrm>
            <a:off x="2140475" y="497075"/>
            <a:ext cx="5154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chemeClr val="dk1"/>
                </a:solidFill>
              </a:rPr>
              <a:t>U16 Meteors Awards</a:t>
            </a:r>
            <a:endParaRPr>
              <a:solidFill>
                <a:schemeClr val="dk1"/>
              </a:solidFill>
            </a:endParaRPr>
          </a:p>
        </p:txBody>
      </p:sp>
      <p:sp>
        <p:nvSpPr>
          <p:cNvPr id="404" name="Google Shape;404;p46"/>
          <p:cNvSpPr txBox="1"/>
          <p:nvPr/>
        </p:nvSpPr>
        <p:spPr>
          <a:xfrm>
            <a:off x="311700" y="1753025"/>
            <a:ext cx="3427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Most Improved: 			</a:t>
            </a:r>
            <a:endParaRPr sz="3000" b="1" i="0" u="none" strike="noStrike" cap="none">
              <a:solidFill>
                <a:schemeClr val="dk1"/>
              </a:solidFill>
              <a:latin typeface="Arial"/>
              <a:ea typeface="Arial"/>
              <a:cs typeface="Arial"/>
              <a:sym typeface="Arial"/>
            </a:endParaRPr>
          </a:p>
        </p:txBody>
      </p:sp>
      <p:sp>
        <p:nvSpPr>
          <p:cNvPr id="405" name="Google Shape;405;p46"/>
          <p:cNvSpPr txBox="1"/>
          <p:nvPr/>
        </p:nvSpPr>
        <p:spPr>
          <a:xfrm>
            <a:off x="311700" y="2984200"/>
            <a:ext cx="3501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Coach’s Player:			</a:t>
            </a:r>
            <a:endParaRPr sz="3000" b="1" i="0" u="none" strike="noStrike" cap="none">
              <a:solidFill>
                <a:schemeClr val="dk1"/>
              </a:solidFill>
              <a:latin typeface="Arial"/>
              <a:ea typeface="Arial"/>
              <a:cs typeface="Arial"/>
              <a:sym typeface="Arial"/>
            </a:endParaRPr>
          </a:p>
        </p:txBody>
      </p:sp>
      <p:sp>
        <p:nvSpPr>
          <p:cNvPr id="406" name="Google Shape;406;p46"/>
          <p:cNvSpPr txBox="1"/>
          <p:nvPr/>
        </p:nvSpPr>
        <p:spPr>
          <a:xfrm>
            <a:off x="311700" y="4215375"/>
            <a:ext cx="3501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Players Player:				</a:t>
            </a:r>
            <a:endParaRPr sz="3000" b="1" i="0" u="none" strike="noStrike" cap="none">
              <a:solidFill>
                <a:schemeClr val="dk1"/>
              </a:solidFill>
              <a:latin typeface="Arial"/>
              <a:ea typeface="Arial"/>
              <a:cs typeface="Arial"/>
              <a:sym typeface="Arial"/>
            </a:endParaRPr>
          </a:p>
        </p:txBody>
      </p:sp>
      <p:sp>
        <p:nvSpPr>
          <p:cNvPr id="407" name="Google Shape;407;p46"/>
          <p:cNvSpPr txBox="1"/>
          <p:nvPr/>
        </p:nvSpPr>
        <p:spPr>
          <a:xfrm>
            <a:off x="4067375" y="175302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Katie King</a:t>
            </a:r>
            <a:endParaRPr sz="3000" b="1" i="0" u="none" strike="noStrike" cap="none">
              <a:solidFill>
                <a:schemeClr val="dk1"/>
              </a:solidFill>
              <a:latin typeface="Arial"/>
              <a:ea typeface="Arial"/>
              <a:cs typeface="Arial"/>
              <a:sym typeface="Arial"/>
            </a:endParaRPr>
          </a:p>
        </p:txBody>
      </p:sp>
      <p:sp>
        <p:nvSpPr>
          <p:cNvPr id="408" name="Google Shape;408;p46"/>
          <p:cNvSpPr txBox="1"/>
          <p:nvPr/>
        </p:nvSpPr>
        <p:spPr>
          <a:xfrm>
            <a:off x="4078275" y="2984200"/>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Connie Keeping</a:t>
            </a:r>
            <a:endParaRPr sz="3000" b="1" i="0" u="none" strike="noStrike" cap="none">
              <a:solidFill>
                <a:schemeClr val="dk1"/>
              </a:solidFill>
              <a:latin typeface="Arial"/>
              <a:ea typeface="Arial"/>
              <a:cs typeface="Arial"/>
              <a:sym typeface="Arial"/>
            </a:endParaRPr>
          </a:p>
        </p:txBody>
      </p:sp>
      <p:sp>
        <p:nvSpPr>
          <p:cNvPr id="409" name="Google Shape;409;p46"/>
          <p:cNvSpPr txBox="1"/>
          <p:nvPr/>
        </p:nvSpPr>
        <p:spPr>
          <a:xfrm>
            <a:off x="4078275" y="421537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Cerys Mather</a:t>
            </a:r>
            <a:endParaRPr sz="3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7"/>
          <p:cNvSpPr txBox="1">
            <a:spLocks noGrp="1"/>
          </p:cNvSpPr>
          <p:nvPr>
            <p:ph type="title"/>
          </p:nvPr>
        </p:nvSpPr>
        <p:spPr>
          <a:xfrm>
            <a:off x="2140475" y="497075"/>
            <a:ext cx="5154600" cy="831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000"/>
              <a:buNone/>
            </a:pPr>
            <a:r>
              <a:rPr lang="en-GB">
                <a:solidFill>
                  <a:schemeClr val="dk1"/>
                </a:solidFill>
              </a:rPr>
              <a:t>Seniors Awards</a:t>
            </a:r>
            <a:endParaRPr>
              <a:solidFill>
                <a:schemeClr val="dk1"/>
              </a:solidFill>
            </a:endParaRPr>
          </a:p>
        </p:txBody>
      </p:sp>
      <p:sp>
        <p:nvSpPr>
          <p:cNvPr id="416" name="Google Shape;416;p47"/>
          <p:cNvSpPr txBox="1"/>
          <p:nvPr/>
        </p:nvSpPr>
        <p:spPr>
          <a:xfrm>
            <a:off x="311700" y="1753025"/>
            <a:ext cx="44268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Most Improved: 			     </a:t>
            </a:r>
            <a:endParaRPr sz="3000" b="1" i="0" u="none" strike="noStrike" cap="none">
              <a:solidFill>
                <a:schemeClr val="dk1"/>
              </a:solidFill>
              <a:latin typeface="Arial"/>
              <a:ea typeface="Arial"/>
              <a:cs typeface="Arial"/>
              <a:sym typeface="Arial"/>
            </a:endParaRPr>
          </a:p>
        </p:txBody>
      </p:sp>
      <p:sp>
        <p:nvSpPr>
          <p:cNvPr id="417" name="Google Shape;417;p47"/>
          <p:cNvSpPr txBox="1"/>
          <p:nvPr/>
        </p:nvSpPr>
        <p:spPr>
          <a:xfrm>
            <a:off x="349375" y="2581475"/>
            <a:ext cx="4651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Coach’s Player </a:t>
            </a:r>
            <a:r>
              <a:rPr lang="en-GB" sz="3000" b="1">
                <a:solidFill>
                  <a:schemeClr val="dk1"/>
                </a:solidFill>
              </a:rPr>
              <a:t>(Purple)</a:t>
            </a:r>
            <a:r>
              <a:rPr lang="en-GB" sz="3000" b="1" i="0" u="none" strike="noStrike" cap="none">
                <a:solidFill>
                  <a:schemeClr val="dk1"/>
                </a:solidFill>
                <a:latin typeface="Arial"/>
                <a:ea typeface="Arial"/>
                <a:cs typeface="Arial"/>
                <a:sym typeface="Arial"/>
              </a:rPr>
              <a:t>:			     </a:t>
            </a:r>
            <a:endParaRPr sz="3000" b="1" i="0" u="none" strike="noStrike" cap="none">
              <a:solidFill>
                <a:schemeClr val="dk1"/>
              </a:solidFill>
              <a:latin typeface="Arial"/>
              <a:ea typeface="Arial"/>
              <a:cs typeface="Arial"/>
              <a:sym typeface="Arial"/>
            </a:endParaRPr>
          </a:p>
        </p:txBody>
      </p:sp>
      <p:sp>
        <p:nvSpPr>
          <p:cNvPr id="418" name="Google Shape;418;p47"/>
          <p:cNvSpPr txBox="1"/>
          <p:nvPr/>
        </p:nvSpPr>
        <p:spPr>
          <a:xfrm>
            <a:off x="349375" y="4481075"/>
            <a:ext cx="48399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Players’  Player (Purple):	</a:t>
            </a:r>
            <a:endParaRPr sz="3000" b="1" i="0" u="none" strike="noStrike" cap="none">
              <a:solidFill>
                <a:schemeClr val="dk1"/>
              </a:solidFill>
              <a:latin typeface="Arial"/>
              <a:ea typeface="Arial"/>
              <a:cs typeface="Arial"/>
              <a:sym typeface="Arial"/>
            </a:endParaRPr>
          </a:p>
        </p:txBody>
      </p:sp>
      <p:sp>
        <p:nvSpPr>
          <p:cNvPr id="419" name="Google Shape;419;p47"/>
          <p:cNvSpPr txBox="1"/>
          <p:nvPr/>
        </p:nvSpPr>
        <p:spPr>
          <a:xfrm>
            <a:off x="349375" y="5562125"/>
            <a:ext cx="44268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Players Player (White):    </a:t>
            </a:r>
            <a:endParaRPr sz="3000" b="1">
              <a:solidFill>
                <a:schemeClr val="dk1"/>
              </a:solidFill>
            </a:endParaRPr>
          </a:p>
        </p:txBody>
      </p:sp>
      <p:sp>
        <p:nvSpPr>
          <p:cNvPr id="420" name="Google Shape;420;p47"/>
          <p:cNvSpPr txBox="1"/>
          <p:nvPr/>
        </p:nvSpPr>
        <p:spPr>
          <a:xfrm>
            <a:off x="349375" y="3426725"/>
            <a:ext cx="4510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a:solidFill>
                  <a:schemeClr val="dk1"/>
                </a:solidFill>
                <a:latin typeface="Arial"/>
                <a:ea typeface="Arial"/>
                <a:cs typeface="Arial"/>
                <a:sym typeface="Arial"/>
              </a:rPr>
              <a:t>Coach’s Player </a:t>
            </a:r>
            <a:r>
              <a:rPr lang="en-GB" sz="3000" b="1">
                <a:solidFill>
                  <a:schemeClr val="dk1"/>
                </a:solidFill>
              </a:rPr>
              <a:t>(White)</a:t>
            </a:r>
            <a:r>
              <a:rPr lang="en-GB" sz="3000" b="1" i="0" u="none" strike="noStrike" cap="none">
                <a:solidFill>
                  <a:schemeClr val="dk1"/>
                </a:solidFill>
                <a:latin typeface="Arial"/>
                <a:ea typeface="Arial"/>
                <a:cs typeface="Arial"/>
                <a:sym typeface="Arial"/>
              </a:rPr>
              <a:t>:			     </a:t>
            </a:r>
            <a:endParaRPr sz="3000" b="1" i="0" u="none" strike="noStrike" cap="none">
              <a:solidFill>
                <a:schemeClr val="dk1"/>
              </a:solidFill>
              <a:latin typeface="Arial"/>
              <a:ea typeface="Arial"/>
              <a:cs typeface="Arial"/>
              <a:sym typeface="Arial"/>
            </a:endParaRPr>
          </a:p>
        </p:txBody>
      </p:sp>
      <p:sp>
        <p:nvSpPr>
          <p:cNvPr id="421" name="Google Shape;421;p47"/>
          <p:cNvSpPr txBox="1"/>
          <p:nvPr/>
        </p:nvSpPr>
        <p:spPr>
          <a:xfrm>
            <a:off x="5022175" y="168082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Millie Corley</a:t>
            </a:r>
            <a:endParaRPr sz="3000" b="1" i="0" u="none" strike="noStrike" cap="none">
              <a:solidFill>
                <a:schemeClr val="dk1"/>
              </a:solidFill>
              <a:latin typeface="Arial"/>
              <a:ea typeface="Arial"/>
              <a:cs typeface="Arial"/>
              <a:sym typeface="Arial"/>
            </a:endParaRPr>
          </a:p>
        </p:txBody>
      </p:sp>
      <p:sp>
        <p:nvSpPr>
          <p:cNvPr id="422" name="Google Shape;422;p47"/>
          <p:cNvSpPr txBox="1"/>
          <p:nvPr/>
        </p:nvSpPr>
        <p:spPr>
          <a:xfrm>
            <a:off x="5077150" y="563432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Millie Corley</a:t>
            </a:r>
            <a:endParaRPr sz="3000" b="1" i="0" u="none" strike="noStrike" cap="none">
              <a:solidFill>
                <a:schemeClr val="dk1"/>
              </a:solidFill>
              <a:latin typeface="Arial"/>
              <a:ea typeface="Arial"/>
              <a:cs typeface="Arial"/>
              <a:sym typeface="Arial"/>
            </a:endParaRPr>
          </a:p>
        </p:txBody>
      </p:sp>
      <p:sp>
        <p:nvSpPr>
          <p:cNvPr id="423" name="Google Shape;423;p47"/>
          <p:cNvSpPr txBox="1"/>
          <p:nvPr/>
        </p:nvSpPr>
        <p:spPr>
          <a:xfrm>
            <a:off x="5000950" y="255377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Maddie Murphy</a:t>
            </a:r>
            <a:endParaRPr sz="3000" b="1" i="0" u="none" strike="noStrike" cap="none">
              <a:solidFill>
                <a:schemeClr val="dk1"/>
              </a:solidFill>
              <a:latin typeface="Arial"/>
              <a:ea typeface="Arial"/>
              <a:cs typeface="Arial"/>
              <a:sym typeface="Arial"/>
            </a:endParaRPr>
          </a:p>
        </p:txBody>
      </p:sp>
      <p:sp>
        <p:nvSpPr>
          <p:cNvPr id="424" name="Google Shape;424;p47"/>
          <p:cNvSpPr txBox="1"/>
          <p:nvPr/>
        </p:nvSpPr>
        <p:spPr>
          <a:xfrm>
            <a:off x="5049925" y="344122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Liberty Young</a:t>
            </a:r>
            <a:endParaRPr sz="3000" b="1" i="0" u="none" strike="noStrike" cap="none">
              <a:solidFill>
                <a:schemeClr val="dk1"/>
              </a:solidFill>
              <a:latin typeface="Arial"/>
              <a:ea typeface="Arial"/>
              <a:cs typeface="Arial"/>
              <a:sym typeface="Arial"/>
            </a:endParaRPr>
          </a:p>
        </p:txBody>
      </p:sp>
      <p:sp>
        <p:nvSpPr>
          <p:cNvPr id="425" name="Google Shape;425;p47"/>
          <p:cNvSpPr txBox="1"/>
          <p:nvPr/>
        </p:nvSpPr>
        <p:spPr>
          <a:xfrm>
            <a:off x="5040600" y="4537775"/>
            <a:ext cx="3227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a:solidFill>
                  <a:schemeClr val="dk1"/>
                </a:solidFill>
              </a:rPr>
              <a:t>Maddie Murphy</a:t>
            </a:r>
            <a:endParaRPr sz="30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485875" y="352633"/>
            <a:ext cx="8183700" cy="1964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So how have our Teams done?</a:t>
            </a:r>
            <a:endParaRPr/>
          </a:p>
        </p:txBody>
      </p:sp>
      <p:sp>
        <p:nvSpPr>
          <p:cNvPr id="100" name="Google Shape;100;p16"/>
          <p:cNvSpPr txBox="1">
            <a:spLocks noGrp="1"/>
          </p:cNvSpPr>
          <p:nvPr>
            <p:ph type="subTitle" idx="1"/>
          </p:nvPr>
        </p:nvSpPr>
        <p:spPr>
          <a:xfrm>
            <a:off x="485875" y="2317433"/>
            <a:ext cx="8183700" cy="114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U11 Galaxy (Yr 5s)</a:t>
            </a:r>
            <a:endParaRPr/>
          </a:p>
        </p:txBody>
      </p:sp>
      <p:sp>
        <p:nvSpPr>
          <p:cNvPr id="107" name="Google Shape;107;p17"/>
          <p:cNvSpPr txBox="1"/>
          <p:nvPr/>
        </p:nvSpPr>
        <p:spPr>
          <a:xfrm>
            <a:off x="105701" y="1202365"/>
            <a:ext cx="3006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800" b="1" i="0" u="none" strike="noStrike" cap="none">
                <a:solidFill>
                  <a:srgbClr val="FFFFFF"/>
                </a:solidFill>
                <a:latin typeface="Calibri"/>
                <a:ea typeface="Calibri"/>
                <a:cs typeface="Calibri"/>
                <a:sym typeface="Calibri"/>
              </a:rPr>
              <a:t>Our SQUAD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Anna Tennant</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Ava Thorpe</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Betsy Collins</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Charlotte Fitzgerald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Eloise Winter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Evelyn Booth</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Lilah Jeavons</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Madeleine Bacon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Madeleine Smith</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Rae Simpson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Rosie Sallabank</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Summer Fallis-Taylor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08" name="Google Shape;108;p17"/>
          <p:cNvPicPr preferRelativeResize="0"/>
          <p:nvPr/>
        </p:nvPicPr>
        <p:blipFill rotWithShape="1">
          <a:blip r:embed="rId3">
            <a:alphaModFix/>
          </a:blip>
          <a:srcRect l="26027" t="8789" r="28242" b="55032"/>
          <a:stretch/>
        </p:blipFill>
        <p:spPr>
          <a:xfrm>
            <a:off x="2351314" y="1325700"/>
            <a:ext cx="6686985" cy="2975768"/>
          </a:xfrm>
          <a:prstGeom prst="rect">
            <a:avLst/>
          </a:prstGeom>
          <a:noFill/>
          <a:ln>
            <a:noFill/>
          </a:ln>
        </p:spPr>
      </p:pic>
      <p:sp>
        <p:nvSpPr>
          <p:cNvPr id="109" name="Google Shape;109;p17"/>
          <p:cNvSpPr/>
          <p:nvPr/>
        </p:nvSpPr>
        <p:spPr>
          <a:xfrm>
            <a:off x="2351325" y="3294106"/>
            <a:ext cx="1166700" cy="39570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U11 Meteors (Yr 6)</a:t>
            </a:r>
            <a:endParaRPr/>
          </a:p>
        </p:txBody>
      </p:sp>
      <p:sp>
        <p:nvSpPr>
          <p:cNvPr id="116" name="Google Shape;116;p18"/>
          <p:cNvSpPr txBox="1"/>
          <p:nvPr/>
        </p:nvSpPr>
        <p:spPr>
          <a:xfrm>
            <a:off x="228490" y="1155497"/>
            <a:ext cx="3006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800" b="1" i="0" u="none" strike="noStrike" cap="none">
                <a:solidFill>
                  <a:srgbClr val="FFFFFF"/>
                </a:solidFill>
                <a:latin typeface="Calibri"/>
                <a:ea typeface="Calibri"/>
                <a:cs typeface="Calibri"/>
                <a:sym typeface="Calibri"/>
              </a:rPr>
              <a:t>Our SQUAD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Abigail Souster</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Annabelle Jessup</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Ava Gascoyne</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Brooke Parker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Coco Wale</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Grace Parish</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Isabelle Baxter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Isabelle Sceats</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Isobel Warren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Matilda Williams</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Oonagh Perkins</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Poppy Ward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Seren Denoven</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17" name="Google Shape;117;p18"/>
          <p:cNvPicPr preferRelativeResize="0"/>
          <p:nvPr/>
        </p:nvPicPr>
        <p:blipFill rotWithShape="1">
          <a:blip r:embed="rId3">
            <a:alphaModFix/>
          </a:blip>
          <a:srcRect l="26027" t="8789" r="28242" b="55032"/>
          <a:stretch/>
        </p:blipFill>
        <p:spPr>
          <a:xfrm>
            <a:off x="2351314" y="1321912"/>
            <a:ext cx="6686985" cy="2975768"/>
          </a:xfrm>
          <a:prstGeom prst="rect">
            <a:avLst/>
          </a:prstGeom>
          <a:noFill/>
          <a:ln>
            <a:noFill/>
          </a:ln>
        </p:spPr>
      </p:pic>
      <p:sp>
        <p:nvSpPr>
          <p:cNvPr id="118" name="Google Shape;118;p18"/>
          <p:cNvSpPr/>
          <p:nvPr/>
        </p:nvSpPr>
        <p:spPr>
          <a:xfrm>
            <a:off x="2351314" y="3331441"/>
            <a:ext cx="1166766" cy="38324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U12s</a:t>
            </a:r>
            <a:endParaRPr/>
          </a:p>
        </p:txBody>
      </p:sp>
      <p:sp>
        <p:nvSpPr>
          <p:cNvPr id="125" name="Google Shape;125;p19"/>
          <p:cNvSpPr txBox="1"/>
          <p:nvPr/>
        </p:nvSpPr>
        <p:spPr>
          <a:xfrm>
            <a:off x="203557" y="1087532"/>
            <a:ext cx="3006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700" b="1" i="0" u="none" strike="noStrike" cap="none">
                <a:solidFill>
                  <a:srgbClr val="FFFFFF"/>
                </a:solidFill>
                <a:latin typeface="Calibri"/>
                <a:ea typeface="Calibri"/>
                <a:cs typeface="Calibri"/>
                <a:sym typeface="Calibri"/>
              </a:rPr>
              <a:t>Our Squad: </a:t>
            </a:r>
            <a:br>
              <a:rPr lang="en-GB" sz="1700" b="1"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Cecilie Suitters</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Emily Fitzgerald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Eva Bahomian</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Holly Elworthy</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Isabella McCloskey</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Isabella Rook</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Leonie Rosentranz</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Lotty Stewart</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Amelia Lowe</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Evie Macdonald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Maya Patel</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26" name="Google Shape;126;p19"/>
          <p:cNvPicPr preferRelativeResize="0"/>
          <p:nvPr/>
        </p:nvPicPr>
        <p:blipFill rotWithShape="1">
          <a:blip r:embed="rId3">
            <a:alphaModFix/>
          </a:blip>
          <a:srcRect l="25856" t="27524" r="28000" b="31079"/>
          <a:stretch/>
        </p:blipFill>
        <p:spPr>
          <a:xfrm>
            <a:off x="2495006" y="1149532"/>
            <a:ext cx="6445437" cy="3252652"/>
          </a:xfrm>
          <a:prstGeom prst="rect">
            <a:avLst/>
          </a:prstGeom>
          <a:noFill/>
          <a:ln>
            <a:noFill/>
          </a:ln>
        </p:spPr>
      </p:pic>
      <p:sp>
        <p:nvSpPr>
          <p:cNvPr id="127" name="Google Shape;127;p19"/>
          <p:cNvSpPr/>
          <p:nvPr/>
        </p:nvSpPr>
        <p:spPr>
          <a:xfrm>
            <a:off x="2495006" y="2891272"/>
            <a:ext cx="1023074" cy="19511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 name="Google Shape;128;p19"/>
          <p:cNvSpPr/>
          <p:nvPr/>
        </p:nvSpPr>
        <p:spPr>
          <a:xfrm>
            <a:off x="2495006" y="3966728"/>
            <a:ext cx="1023074" cy="19511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Olney U14 Galaxy </a:t>
            </a:r>
            <a:endParaRPr/>
          </a:p>
        </p:txBody>
      </p:sp>
      <p:sp>
        <p:nvSpPr>
          <p:cNvPr id="135" name="Google Shape;135;p20"/>
          <p:cNvSpPr txBox="1"/>
          <p:nvPr/>
        </p:nvSpPr>
        <p:spPr>
          <a:xfrm>
            <a:off x="380550" y="1027212"/>
            <a:ext cx="3006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800" b="1" i="0" u="none" strike="noStrike" cap="none">
                <a:solidFill>
                  <a:srgbClr val="FFFFFF"/>
                </a:solidFill>
                <a:latin typeface="Calibri"/>
                <a:ea typeface="Calibri"/>
                <a:cs typeface="Calibri"/>
                <a:sym typeface="Calibri"/>
              </a:rPr>
              <a:t>Our SQUAD</a:t>
            </a:r>
            <a:br>
              <a:rPr lang="en-GB" sz="1800" b="1"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Amelie Belsom</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Arabella Soul</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Sophie Bodger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Charlotte Kenward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Evie Winter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Grace Young</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Isabel Child</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Jessica Adamson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Lauren Clements</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Lily Newberry</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Olivia Millman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Libby Oxley</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Rosie Newberry</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Nell Westwood</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6" name="Google Shape;136;p20"/>
          <p:cNvPicPr preferRelativeResize="0"/>
          <p:nvPr/>
        </p:nvPicPr>
        <p:blipFill rotWithShape="1">
          <a:blip r:embed="rId3">
            <a:alphaModFix/>
          </a:blip>
          <a:srcRect l="25857" t="26508" r="28143" b="35452"/>
          <a:stretch/>
        </p:blipFill>
        <p:spPr>
          <a:xfrm>
            <a:off x="2364376" y="1201784"/>
            <a:ext cx="6396688" cy="2975468"/>
          </a:xfrm>
          <a:prstGeom prst="rect">
            <a:avLst/>
          </a:prstGeom>
          <a:noFill/>
          <a:ln>
            <a:noFill/>
          </a:ln>
        </p:spPr>
      </p:pic>
      <p:sp>
        <p:nvSpPr>
          <p:cNvPr id="137" name="Google Shape;137;p20"/>
          <p:cNvSpPr/>
          <p:nvPr/>
        </p:nvSpPr>
        <p:spPr>
          <a:xfrm>
            <a:off x="2364376" y="3494654"/>
            <a:ext cx="1023074" cy="19511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628650" y="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GB" b="1">
                <a:solidFill>
                  <a:schemeClr val="lt1"/>
                </a:solidFill>
              </a:rPr>
              <a:t>Olney U14 Meteors </a:t>
            </a:r>
            <a:endParaRPr/>
          </a:p>
        </p:txBody>
      </p:sp>
      <p:sp>
        <p:nvSpPr>
          <p:cNvPr id="144" name="Google Shape;144;p21"/>
          <p:cNvSpPr txBox="1"/>
          <p:nvPr/>
        </p:nvSpPr>
        <p:spPr>
          <a:xfrm>
            <a:off x="354426" y="1438438"/>
            <a:ext cx="3006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GB" sz="1800" b="1" i="0" u="none" strike="noStrike" cap="none">
                <a:solidFill>
                  <a:srgbClr val="FFFFFF"/>
                </a:solidFill>
                <a:latin typeface="Calibri"/>
                <a:ea typeface="Calibri"/>
                <a:cs typeface="Calibri"/>
                <a:sym typeface="Calibri"/>
              </a:rPr>
              <a:t>Our SQUAD</a:t>
            </a:r>
            <a:br>
              <a:rPr lang="en-GB" sz="1800" b="1"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Jess Anderson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Carys Bacon</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Elise Cooksey</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Martha Donaghy</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Giselle Cheshire</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Caitlin Greaves</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Jasmine Butler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Anya Ledsom</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Mikayla Martey</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Emily Paynter</a:t>
            </a:r>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Tazmin Maarman</a:t>
            </a:r>
            <a:endParaRPr sz="18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800"/>
              <a:buFont typeface="Calibri"/>
              <a:buNone/>
            </a:pPr>
            <a:r>
              <a:rPr lang="en-GB" sz="1800" b="0" i="0" u="none" strike="noStrike" cap="none">
                <a:solidFill>
                  <a:srgbClr val="FFFFFF"/>
                </a:solidFill>
                <a:latin typeface="Calibri"/>
                <a:ea typeface="Calibri"/>
                <a:cs typeface="Calibri"/>
                <a:sym typeface="Calibri"/>
              </a:rPr>
              <a:t>Tilly Tompkins</a:t>
            </a:r>
            <a:br>
              <a:rPr lang="en-GB" sz="1800" b="0" i="0" u="none" strike="noStrike" cap="none">
                <a:solidFill>
                  <a:srgbClr val="FFFFFF"/>
                </a:solidFill>
                <a:latin typeface="Calibri"/>
                <a:ea typeface="Calibri"/>
                <a:cs typeface="Calibri"/>
                <a:sym typeface="Calibri"/>
              </a:rPr>
            </a:br>
            <a:r>
              <a:rPr lang="en-GB" sz="1800" b="0" i="0" u="none" strike="noStrike" cap="none">
                <a:solidFill>
                  <a:srgbClr val="FFFFFF"/>
                </a:solidFill>
                <a:latin typeface="Calibri"/>
                <a:ea typeface="Calibri"/>
                <a:cs typeface="Calibri"/>
                <a:sym typeface="Calibri"/>
              </a:rPr>
              <a:t>Katy West</a:t>
            </a:r>
            <a:endParaRPr sz="1400" b="0" i="0" u="none" strike="noStrike" cap="none">
              <a:solidFill>
                <a:srgbClr val="000000"/>
              </a:solidFill>
              <a:latin typeface="Arial"/>
              <a:ea typeface="Arial"/>
              <a:cs typeface="Arial"/>
              <a:sym typeface="Arial"/>
            </a:endParaRPr>
          </a:p>
        </p:txBody>
      </p:sp>
      <p:pic>
        <p:nvPicPr>
          <p:cNvPr id="145" name="Google Shape;145;p21"/>
          <p:cNvPicPr preferRelativeResize="0"/>
          <p:nvPr/>
        </p:nvPicPr>
        <p:blipFill rotWithShape="1">
          <a:blip r:embed="rId3">
            <a:alphaModFix/>
          </a:blip>
          <a:srcRect l="26714" t="27778" r="28000" b="35159"/>
          <a:stretch/>
        </p:blipFill>
        <p:spPr>
          <a:xfrm>
            <a:off x="2442753" y="1476107"/>
            <a:ext cx="6637909" cy="3055881"/>
          </a:xfrm>
          <a:prstGeom prst="rect">
            <a:avLst/>
          </a:prstGeom>
          <a:noFill/>
          <a:ln>
            <a:noFill/>
          </a:ln>
        </p:spPr>
      </p:pic>
      <p:sp>
        <p:nvSpPr>
          <p:cNvPr id="146" name="Google Shape;146;p21"/>
          <p:cNvSpPr/>
          <p:nvPr/>
        </p:nvSpPr>
        <p:spPr>
          <a:xfrm>
            <a:off x="2338252" y="3768638"/>
            <a:ext cx="1023074" cy="19511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4013</Words>
  <Application>Microsoft Office PowerPoint</Application>
  <PresentationFormat>On-screen Show (4:3)</PresentationFormat>
  <Paragraphs>491</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Raleway</vt:lpstr>
      <vt:lpstr>Arial</vt:lpstr>
      <vt:lpstr>Calibri</vt:lpstr>
      <vt:lpstr>Georgia</vt:lpstr>
      <vt:lpstr>Plum</vt:lpstr>
      <vt:lpstr>ONC AGM  2022/23 SEASON</vt:lpstr>
      <vt:lpstr>AGENDA – 3rd July 2023  1. INTRODUCTION &amp; CHAIR OVERVIEW Karena     2. TEAM REPORTS       Emily/Karena,  Yvonne, Mandy, Sarah 3. PERFORMANCE ATHLETES     Mandy 4. SEASON ISSUES       Karena 5. NEW SEASON   TRAINING PLAN, COACHES, TM’S  Mandy 6. FINANCES, FUNDRAISING, FEES   Mandy 7. RE-ELECTION OF COMMITTEE   Karena 8. KIT SHOP         Louise 9. lOOKING FORWARD      Karena 10. CLOSING / AOB       Karena  11. PRESENTATION OF AWARDS    Coaches</vt:lpstr>
      <vt:lpstr>CHAIR overview of the 2022-2023 Season</vt:lpstr>
      <vt:lpstr>So how have our Teams done?</vt:lpstr>
      <vt:lpstr>U11 Galaxy (Yr 5s)</vt:lpstr>
      <vt:lpstr>U11 Meteors (Yr 6)</vt:lpstr>
      <vt:lpstr>U12s</vt:lpstr>
      <vt:lpstr>Olney U14 Galaxy </vt:lpstr>
      <vt:lpstr>Olney U14 Meteors </vt:lpstr>
      <vt:lpstr>U16s</vt:lpstr>
      <vt:lpstr>Olney White</vt:lpstr>
      <vt:lpstr>Olney Purple</vt:lpstr>
      <vt:lpstr>Congratulations to our players on the England Netball Performance Pathway</vt:lpstr>
      <vt:lpstr>EN Performance Pathway</vt:lpstr>
      <vt:lpstr>Difficulties this season……</vt:lpstr>
      <vt:lpstr>NEW Training Plan</vt:lpstr>
      <vt:lpstr>Our Team Managers for the New Season</vt:lpstr>
      <vt:lpstr>Please fill in the Google Form for INTENTION to Rejoin ONC</vt:lpstr>
      <vt:lpstr>The Money bit…..</vt:lpstr>
      <vt:lpstr>Finance Update </vt:lpstr>
      <vt:lpstr>Netball Fees for 2023-2024 Season</vt:lpstr>
      <vt:lpstr>Fundraising</vt:lpstr>
      <vt:lpstr>Kit Update</vt:lpstr>
      <vt:lpstr>The People bit…..</vt:lpstr>
      <vt:lpstr>(Re)Election of the ONC committee</vt:lpstr>
      <vt:lpstr>The Year Ahead</vt:lpstr>
      <vt:lpstr>THANK YOU ALL FOR COMING   AOB?</vt:lpstr>
      <vt:lpstr>Olney Netball Club AWARDS  2022-2023</vt:lpstr>
      <vt:lpstr>U11 Awards Year 5s</vt:lpstr>
      <vt:lpstr>Under 11s Awards Year 6s</vt:lpstr>
      <vt:lpstr>U12 Awards</vt:lpstr>
      <vt:lpstr>U13 (U14 Galaxy) Awards</vt:lpstr>
      <vt:lpstr>U14 Meteors Awards</vt:lpstr>
      <vt:lpstr>U16 Meteors Awards</vt:lpstr>
      <vt:lpstr>Seniors Awards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ONC AGM  2022/23 SEASON</dc:title>
  <dc:creator>Peter Murray</dc:creator>
  <cp:lastModifiedBy>Mandy Mistlin</cp:lastModifiedBy>
  <cp:revision>1</cp:revision>
  <dcterms:modified xsi:type="dcterms:W3CDTF">2023-07-04T16:52:11Z</dcterms:modified>
</cp:coreProperties>
</file>